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52"/>
  </p:notesMasterIdLst>
  <p:sldIdLst>
    <p:sldId id="289" r:id="rId2"/>
    <p:sldId id="375" r:id="rId3"/>
    <p:sldId id="376" r:id="rId4"/>
    <p:sldId id="377" r:id="rId5"/>
    <p:sldId id="379" r:id="rId6"/>
    <p:sldId id="410" r:id="rId7"/>
    <p:sldId id="380" r:id="rId8"/>
    <p:sldId id="411" r:id="rId9"/>
    <p:sldId id="412" r:id="rId10"/>
    <p:sldId id="381" r:id="rId11"/>
    <p:sldId id="384" r:id="rId12"/>
    <p:sldId id="385" r:id="rId13"/>
    <p:sldId id="386" r:id="rId14"/>
    <p:sldId id="388" r:id="rId15"/>
    <p:sldId id="387" r:id="rId16"/>
    <p:sldId id="389" r:id="rId17"/>
    <p:sldId id="382" r:id="rId18"/>
    <p:sldId id="390" r:id="rId19"/>
    <p:sldId id="391" r:id="rId20"/>
    <p:sldId id="392" r:id="rId21"/>
    <p:sldId id="400" r:id="rId22"/>
    <p:sldId id="401" r:id="rId23"/>
    <p:sldId id="393" r:id="rId24"/>
    <p:sldId id="405" r:id="rId25"/>
    <p:sldId id="406" r:id="rId26"/>
    <p:sldId id="394" r:id="rId27"/>
    <p:sldId id="402" r:id="rId28"/>
    <p:sldId id="403" r:id="rId29"/>
    <p:sldId id="395" r:id="rId30"/>
    <p:sldId id="407" r:id="rId31"/>
    <p:sldId id="408" r:id="rId32"/>
    <p:sldId id="396" r:id="rId33"/>
    <p:sldId id="404" r:id="rId34"/>
    <p:sldId id="398" r:id="rId35"/>
    <p:sldId id="409" r:id="rId36"/>
    <p:sldId id="397" r:id="rId37"/>
    <p:sldId id="399" r:id="rId38"/>
    <p:sldId id="383" r:id="rId39"/>
    <p:sldId id="413" r:id="rId40"/>
    <p:sldId id="414" r:id="rId41"/>
    <p:sldId id="417" r:id="rId42"/>
    <p:sldId id="423" r:id="rId43"/>
    <p:sldId id="418" r:id="rId44"/>
    <p:sldId id="424" r:id="rId45"/>
    <p:sldId id="419" r:id="rId46"/>
    <p:sldId id="425" r:id="rId47"/>
    <p:sldId id="420" r:id="rId48"/>
    <p:sldId id="421" r:id="rId49"/>
    <p:sldId id="422" r:id="rId50"/>
    <p:sldId id="426"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E05D75-725F-754C-BBE5-373B4EEC8BE3}">
          <p14:sldIdLst>
            <p14:sldId id="289"/>
            <p14:sldId id="375"/>
            <p14:sldId id="376"/>
            <p14:sldId id="377"/>
            <p14:sldId id="379"/>
            <p14:sldId id="410"/>
          </p14:sldIdLst>
        </p14:section>
        <p14:section name="CTF Tools" id="{28E32067-3B65-3A4E-8012-18A163356AE1}">
          <p14:sldIdLst>
            <p14:sldId id="380"/>
            <p14:sldId id="411"/>
            <p14:sldId id="412"/>
          </p14:sldIdLst>
        </p14:section>
        <p14:section name="Source Analysis" id="{B94338F4-EB63-FA40-83BF-E402D767FE24}">
          <p14:sldIdLst>
            <p14:sldId id="381"/>
            <p14:sldId id="384"/>
            <p14:sldId id="385"/>
            <p14:sldId id="386"/>
            <p14:sldId id="388"/>
            <p14:sldId id="387"/>
            <p14:sldId id="389"/>
          </p14:sldIdLst>
        </p14:section>
        <p14:section name="Binary Analysis" id="{4F7BA910-D7BB-8C48-9391-41C4C3295930}">
          <p14:sldIdLst>
            <p14:sldId id="382"/>
            <p14:sldId id="390"/>
            <p14:sldId id="391"/>
            <p14:sldId id="392"/>
            <p14:sldId id="400"/>
            <p14:sldId id="401"/>
            <p14:sldId id="393"/>
            <p14:sldId id="405"/>
            <p14:sldId id="406"/>
            <p14:sldId id="394"/>
            <p14:sldId id="402"/>
            <p14:sldId id="403"/>
            <p14:sldId id="395"/>
            <p14:sldId id="407"/>
            <p14:sldId id="408"/>
            <p14:sldId id="396"/>
            <p14:sldId id="404"/>
            <p14:sldId id="398"/>
            <p14:sldId id="409"/>
            <p14:sldId id="397"/>
            <p14:sldId id="399"/>
          </p14:sldIdLst>
        </p14:section>
        <p14:section name="Exploitation" id="{4F085B2B-9B5B-BE49-A628-4145771849F5}">
          <p14:sldIdLst>
            <p14:sldId id="383"/>
            <p14:sldId id="413"/>
            <p14:sldId id="414"/>
            <p14:sldId id="417"/>
            <p14:sldId id="423"/>
            <p14:sldId id="418"/>
            <p14:sldId id="424"/>
            <p14:sldId id="419"/>
            <p14:sldId id="425"/>
            <p14:sldId id="420"/>
            <p14:sldId id="421"/>
            <p14:sldId id="422"/>
            <p14:sldId id="42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6F09"/>
    <a:srgbClr val="E86347"/>
    <a:srgbClr val="FFFEFF"/>
    <a:srgbClr val="0077D4"/>
    <a:srgbClr val="E6E7E8"/>
    <a:srgbClr val="8000FF"/>
    <a:srgbClr val="F09620"/>
    <a:srgbClr val="19191B"/>
    <a:srgbClr val="D1D3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50" autoAdjust="0"/>
    <p:restoredTop sz="89015" autoAdjust="0"/>
  </p:normalViewPr>
  <p:slideViewPr>
    <p:cSldViewPr snapToGrid="0" snapToObjects="1">
      <p:cViewPr varScale="1">
        <p:scale>
          <a:sx n="152" d="100"/>
          <a:sy n="152" d="100"/>
        </p:scale>
        <p:origin x="736" y="176"/>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EBF8A6-B46C-AD4F-8FBB-262735FF9380}" type="datetimeFigureOut">
              <a:rPr lang="en-US" smtClean="0"/>
              <a:t>4/10/19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184F8B-43C6-1E48-83B1-708D82FF62F2}" type="slidenum">
              <a:rPr lang="en-US" smtClean="0"/>
              <a:t>‹#›</a:t>
            </a:fld>
            <a:endParaRPr lang="en-US"/>
          </a:p>
        </p:txBody>
      </p:sp>
    </p:spTree>
    <p:extLst>
      <p:ext uri="{BB962C8B-B14F-4D97-AF65-F5344CB8AC3E}">
        <p14:creationId xmlns:p14="http://schemas.microsoft.com/office/powerpoint/2010/main" val="12180131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latin typeface="+mn-lt"/>
                <a:ea typeface="+mn-ea"/>
                <a:cs typeface="+mn-cs"/>
              </a:rPr>
              <a:t>https://</a:t>
            </a:r>
            <a:r>
              <a:rPr lang="en-US" sz="1200" u="sng" kern="1200" dirty="0" err="1">
                <a:solidFill>
                  <a:schemeClr val="tx1"/>
                </a:solidFill>
                <a:latin typeface="+mn-lt"/>
                <a:ea typeface="+mn-ea"/>
                <a:cs typeface="+mn-cs"/>
              </a:rPr>
              <a:t>www.google.com</a:t>
            </a:r>
            <a:r>
              <a:rPr lang="en-US" sz="1200" u="sng" kern="1200" dirty="0">
                <a:solidFill>
                  <a:schemeClr val="tx1"/>
                </a:solidFill>
                <a:latin typeface="+mn-lt"/>
                <a:ea typeface="+mn-ea"/>
                <a:cs typeface="+mn-cs"/>
              </a:rPr>
              <a:t>/</a:t>
            </a:r>
            <a:r>
              <a:rPr lang="en-US" sz="1200" u="sng" kern="1200" dirty="0" err="1">
                <a:solidFill>
                  <a:schemeClr val="tx1"/>
                </a:solidFill>
                <a:latin typeface="+mn-lt"/>
                <a:ea typeface="+mn-ea"/>
                <a:cs typeface="+mn-cs"/>
              </a:rPr>
              <a:t>fonts#UsePlace:use</a:t>
            </a:r>
            <a:r>
              <a:rPr lang="en-US" sz="1200" u="sng" kern="1200" dirty="0">
                <a:solidFill>
                  <a:schemeClr val="tx1"/>
                </a:solidFill>
                <a:latin typeface="+mn-lt"/>
                <a:ea typeface="+mn-ea"/>
                <a:cs typeface="+mn-cs"/>
              </a:rPr>
              <a:t>/Collection:Exo+2</a:t>
            </a:r>
            <a:endParaRPr lang="en-US" dirty="0"/>
          </a:p>
        </p:txBody>
      </p:sp>
      <p:sp>
        <p:nvSpPr>
          <p:cNvPr id="4" name="Slide Number Placeholder 3"/>
          <p:cNvSpPr>
            <a:spLocks noGrp="1"/>
          </p:cNvSpPr>
          <p:nvPr>
            <p:ph type="sldNum" sz="quarter" idx="10"/>
          </p:nvPr>
        </p:nvSpPr>
        <p:spPr/>
        <p:txBody>
          <a:bodyPr/>
          <a:lstStyle/>
          <a:p>
            <a:fld id="{CB184F8B-43C6-1E48-83B1-708D82FF62F2}" type="slidenum">
              <a:rPr lang="en-US" smtClean="0"/>
              <a:t>1</a:t>
            </a:fld>
            <a:endParaRPr lang="en-US"/>
          </a:p>
        </p:txBody>
      </p:sp>
    </p:spTree>
    <p:extLst>
      <p:ext uri="{BB962C8B-B14F-4D97-AF65-F5344CB8AC3E}">
        <p14:creationId xmlns:p14="http://schemas.microsoft.com/office/powerpoint/2010/main" val="368502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input, is where our gameplay starts. We really don’t do much before entering the while(</a:t>
            </a:r>
            <a:r>
              <a:rPr lang="en-US" dirty="0" err="1"/>
              <a:t>checksec</a:t>
            </a:r>
            <a:r>
              <a:rPr lang="en-US" dirty="0"/>
              <a:t>) loop. At that point though, we send the user a prompt asking which portion of the game to play and await their response. Once found we check the first byte of choice variable to see which option they chose. It is choosing a single byte as you would normally send a digit and newline.</a:t>
            </a:r>
          </a:p>
        </p:txBody>
      </p:sp>
      <p:sp>
        <p:nvSpPr>
          <p:cNvPr id="4" name="Slide Number Placeholder 3"/>
          <p:cNvSpPr>
            <a:spLocks noGrp="1"/>
          </p:cNvSpPr>
          <p:nvPr>
            <p:ph type="sldNum" sz="quarter" idx="5"/>
          </p:nvPr>
        </p:nvSpPr>
        <p:spPr/>
        <p:txBody>
          <a:bodyPr/>
          <a:lstStyle/>
          <a:p>
            <a:fld id="{CB184F8B-43C6-1E48-83B1-708D82FF62F2}" type="slidenum">
              <a:rPr lang="en-US" smtClean="0"/>
              <a:t>13</a:t>
            </a:fld>
            <a:endParaRPr lang="en-US"/>
          </a:p>
        </p:txBody>
      </p:sp>
    </p:spTree>
    <p:extLst>
      <p:ext uri="{BB962C8B-B14F-4D97-AF65-F5344CB8AC3E}">
        <p14:creationId xmlns:p14="http://schemas.microsoft.com/office/powerpoint/2010/main" val="350034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remainder of </a:t>
            </a:r>
            <a:r>
              <a:rPr lang="en-US" dirty="0" err="1"/>
              <a:t>readInput</a:t>
            </a:r>
            <a:r>
              <a:rPr lang="en-US" dirty="0"/>
              <a:t> is also pretty benign. We finish up the case checks for which portion of the game, and have a handler for when clients are done to clear and close client connections.</a:t>
            </a:r>
          </a:p>
        </p:txBody>
      </p:sp>
      <p:sp>
        <p:nvSpPr>
          <p:cNvPr id="4" name="Slide Number Placeholder 3"/>
          <p:cNvSpPr>
            <a:spLocks noGrp="1"/>
          </p:cNvSpPr>
          <p:nvPr>
            <p:ph type="sldNum" sz="quarter" idx="5"/>
          </p:nvPr>
        </p:nvSpPr>
        <p:spPr/>
        <p:txBody>
          <a:bodyPr/>
          <a:lstStyle/>
          <a:p>
            <a:fld id="{CB184F8B-43C6-1E48-83B1-708D82FF62F2}" type="slidenum">
              <a:rPr lang="en-US" smtClean="0"/>
              <a:t>14</a:t>
            </a:fld>
            <a:endParaRPr lang="en-US"/>
          </a:p>
        </p:txBody>
      </p:sp>
    </p:spTree>
    <p:extLst>
      <p:ext uri="{BB962C8B-B14F-4D97-AF65-F5344CB8AC3E}">
        <p14:creationId xmlns:p14="http://schemas.microsoft.com/office/powerpoint/2010/main" val="165941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of the game modes, for lack of a better term. </a:t>
            </a:r>
            <a:r>
              <a:rPr lang="en-US" dirty="0" err="1"/>
              <a:t>Pokemans</a:t>
            </a:r>
            <a:r>
              <a:rPr lang="en-US" dirty="0"/>
              <a:t> isn’t too complicated… right? Seems that it sends a question to the player, waits for a response, does some checking of it, and sends either a correct or incorrect message back. Finally it checks if a variable </a:t>
            </a:r>
            <a:r>
              <a:rPr lang="en-US" dirty="0" err="1"/>
              <a:t>pikachy</a:t>
            </a:r>
            <a:r>
              <a:rPr lang="en-US" dirty="0"/>
              <a:t> is set to a particular value ”fats beef” and sets some other value P to 1. Right, not too complex, but we’ll come back to this later.</a:t>
            </a:r>
          </a:p>
        </p:txBody>
      </p:sp>
      <p:sp>
        <p:nvSpPr>
          <p:cNvPr id="4" name="Slide Number Placeholder 3"/>
          <p:cNvSpPr>
            <a:spLocks noGrp="1"/>
          </p:cNvSpPr>
          <p:nvPr>
            <p:ph type="sldNum" sz="quarter" idx="5"/>
          </p:nvPr>
        </p:nvSpPr>
        <p:spPr/>
        <p:txBody>
          <a:bodyPr/>
          <a:lstStyle/>
          <a:p>
            <a:fld id="{CB184F8B-43C6-1E48-83B1-708D82FF62F2}" type="slidenum">
              <a:rPr lang="en-US" smtClean="0"/>
              <a:t>15</a:t>
            </a:fld>
            <a:endParaRPr lang="en-US"/>
          </a:p>
        </p:txBody>
      </p:sp>
    </p:spTree>
    <p:extLst>
      <p:ext uri="{BB962C8B-B14F-4D97-AF65-F5344CB8AC3E}">
        <p14:creationId xmlns:p14="http://schemas.microsoft.com/office/powerpoint/2010/main" val="84876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look at that </a:t>
            </a:r>
            <a:r>
              <a:rPr lang="en-US" dirty="0" err="1"/>
              <a:t>checksec</a:t>
            </a:r>
            <a:r>
              <a:rPr lang="en-US" dirty="0"/>
              <a:t> function from way back in </a:t>
            </a:r>
            <a:r>
              <a:rPr lang="en-US" dirty="0" err="1"/>
              <a:t>readInput</a:t>
            </a:r>
            <a:r>
              <a:rPr lang="en-US" dirty="0"/>
              <a:t>. If you remember it was called at the top of each loop iteration, and as you might guess there’s a good reason for this! Looking at its code, we can see that the first thing it does is check if values h, b, and p are set properly, if so it opens and sends the flag… wait what, that’s just what we want! How do we make that happen?</a:t>
            </a:r>
          </a:p>
        </p:txBody>
      </p:sp>
      <p:sp>
        <p:nvSpPr>
          <p:cNvPr id="4" name="Slide Number Placeholder 3"/>
          <p:cNvSpPr>
            <a:spLocks noGrp="1"/>
          </p:cNvSpPr>
          <p:nvPr>
            <p:ph type="sldNum" sz="quarter" idx="5"/>
          </p:nvPr>
        </p:nvSpPr>
        <p:spPr/>
        <p:txBody>
          <a:bodyPr/>
          <a:lstStyle/>
          <a:p>
            <a:fld id="{CB184F8B-43C6-1E48-83B1-708D82FF62F2}" type="slidenum">
              <a:rPr lang="en-US" smtClean="0"/>
              <a:t>16</a:t>
            </a:fld>
            <a:endParaRPr lang="en-US"/>
          </a:p>
        </p:txBody>
      </p:sp>
    </p:spTree>
    <p:extLst>
      <p:ext uri="{BB962C8B-B14F-4D97-AF65-F5344CB8AC3E}">
        <p14:creationId xmlns:p14="http://schemas.microsoft.com/office/powerpoint/2010/main" val="2608283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how to make </a:t>
            </a:r>
            <a:r>
              <a:rPr lang="en-US" dirty="0" err="1"/>
              <a:t>checksec</a:t>
            </a:r>
            <a:r>
              <a:rPr lang="en-US" dirty="0"/>
              <a:t> send us the flag, lets take a look at the actual challenge binary, as we would see it in a CTF.</a:t>
            </a:r>
          </a:p>
        </p:txBody>
      </p:sp>
      <p:sp>
        <p:nvSpPr>
          <p:cNvPr id="4" name="Slide Number Placeholder 3"/>
          <p:cNvSpPr>
            <a:spLocks noGrp="1"/>
          </p:cNvSpPr>
          <p:nvPr>
            <p:ph type="sldNum" sz="quarter" idx="5"/>
          </p:nvPr>
        </p:nvSpPr>
        <p:spPr/>
        <p:txBody>
          <a:bodyPr/>
          <a:lstStyle/>
          <a:p>
            <a:fld id="{CB184F8B-43C6-1E48-83B1-708D82FF62F2}" type="slidenum">
              <a:rPr lang="en-US" smtClean="0"/>
              <a:t>17</a:t>
            </a:fld>
            <a:endParaRPr lang="en-US"/>
          </a:p>
        </p:txBody>
      </p:sp>
    </p:spTree>
    <p:extLst>
      <p:ext uri="{BB962C8B-B14F-4D97-AF65-F5344CB8AC3E}">
        <p14:creationId xmlns:p14="http://schemas.microsoft.com/office/powerpoint/2010/main" val="310433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or _start is a perfectly valid starting place for most binaries. From this we can see </a:t>
            </a:r>
            <a:r>
              <a:rPr lang="en-US" dirty="0" err="1"/>
              <a:t>libc</a:t>
            </a:r>
            <a:r>
              <a:rPr lang="en-US" dirty="0"/>
              <a:t> initialization, indicating this is a C program, and just before the call to </a:t>
            </a:r>
            <a:r>
              <a:rPr lang="en-US" dirty="0" err="1"/>
              <a:t>libc_start_main</a:t>
            </a:r>
            <a:r>
              <a:rPr lang="en-US" dirty="0"/>
              <a:t> we have a push for the main function, that’s where we really want to start!</a:t>
            </a:r>
          </a:p>
        </p:txBody>
      </p:sp>
      <p:sp>
        <p:nvSpPr>
          <p:cNvPr id="4" name="Slide Number Placeholder 3"/>
          <p:cNvSpPr>
            <a:spLocks noGrp="1"/>
          </p:cNvSpPr>
          <p:nvPr>
            <p:ph type="sldNum" sz="quarter" idx="5"/>
          </p:nvPr>
        </p:nvSpPr>
        <p:spPr/>
        <p:txBody>
          <a:bodyPr/>
          <a:lstStyle/>
          <a:p>
            <a:fld id="{CB184F8B-43C6-1E48-83B1-708D82FF62F2}" type="slidenum">
              <a:rPr lang="en-US" smtClean="0"/>
              <a:t>18</a:t>
            </a:fld>
            <a:endParaRPr lang="en-US"/>
          </a:p>
        </p:txBody>
      </p:sp>
    </p:spTree>
    <p:extLst>
      <p:ext uri="{BB962C8B-B14F-4D97-AF65-F5344CB8AC3E}">
        <p14:creationId xmlns:p14="http://schemas.microsoft.com/office/powerpoint/2010/main" val="980057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into main, this gets a bit complex and takes a few slides, feel free to reference back to source code too. Right of the bat, we can see it initializing a socket and checking that it was done correctly.</a:t>
            </a:r>
          </a:p>
        </p:txBody>
      </p:sp>
      <p:sp>
        <p:nvSpPr>
          <p:cNvPr id="4" name="Slide Number Placeholder 3"/>
          <p:cNvSpPr>
            <a:spLocks noGrp="1"/>
          </p:cNvSpPr>
          <p:nvPr>
            <p:ph type="sldNum" sz="quarter" idx="5"/>
          </p:nvPr>
        </p:nvSpPr>
        <p:spPr/>
        <p:txBody>
          <a:bodyPr/>
          <a:lstStyle/>
          <a:p>
            <a:fld id="{CB184F8B-43C6-1E48-83B1-708D82FF62F2}" type="slidenum">
              <a:rPr lang="en-US" smtClean="0"/>
              <a:t>20</a:t>
            </a:fld>
            <a:endParaRPr lang="en-US"/>
          </a:p>
        </p:txBody>
      </p:sp>
    </p:spTree>
    <p:extLst>
      <p:ext uri="{BB962C8B-B14F-4D97-AF65-F5344CB8AC3E}">
        <p14:creationId xmlns:p14="http://schemas.microsoft.com/office/powerpoint/2010/main" val="130011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down we see calls to bind, listen, and accept. As you might note by either multiple arrows or from source, accept is actually inside our while loop waiting for client connections.</a:t>
            </a:r>
          </a:p>
        </p:txBody>
      </p:sp>
      <p:sp>
        <p:nvSpPr>
          <p:cNvPr id="4" name="Slide Number Placeholder 3"/>
          <p:cNvSpPr>
            <a:spLocks noGrp="1"/>
          </p:cNvSpPr>
          <p:nvPr>
            <p:ph type="sldNum" sz="quarter" idx="5"/>
          </p:nvPr>
        </p:nvSpPr>
        <p:spPr/>
        <p:txBody>
          <a:bodyPr/>
          <a:lstStyle/>
          <a:p>
            <a:fld id="{CB184F8B-43C6-1E48-83B1-708D82FF62F2}" type="slidenum">
              <a:rPr lang="en-US" smtClean="0"/>
              <a:t>21</a:t>
            </a:fld>
            <a:endParaRPr lang="en-US"/>
          </a:p>
        </p:txBody>
      </p:sp>
    </p:spTree>
    <p:extLst>
      <p:ext uri="{BB962C8B-B14F-4D97-AF65-F5344CB8AC3E}">
        <p14:creationId xmlns:p14="http://schemas.microsoft.com/office/powerpoint/2010/main" val="2955958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main accepts a client connection, recall that it forks to separate child(game session) and parent processes; so that the parent can continue serving for other clients, and child can play a game session with each new client. We can also see the call to close, in child processes, and </a:t>
            </a:r>
            <a:r>
              <a:rPr lang="en-US" dirty="0" err="1"/>
              <a:t>readInput</a:t>
            </a:r>
            <a:r>
              <a:rPr lang="en-US" dirty="0"/>
              <a:t> where game play </a:t>
            </a:r>
            <a:r>
              <a:rPr lang="en-US"/>
              <a:t>actually happens.</a:t>
            </a:r>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22</a:t>
            </a:fld>
            <a:endParaRPr lang="en-US"/>
          </a:p>
        </p:txBody>
      </p:sp>
    </p:spTree>
    <p:extLst>
      <p:ext uri="{BB962C8B-B14F-4D97-AF65-F5344CB8AC3E}">
        <p14:creationId xmlns:p14="http://schemas.microsoft.com/office/powerpoint/2010/main" val="1653648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26</a:t>
            </a:fld>
            <a:endParaRPr lang="en-US"/>
          </a:p>
        </p:txBody>
      </p:sp>
    </p:spTree>
    <p:extLst>
      <p:ext uri="{BB962C8B-B14F-4D97-AF65-F5344CB8AC3E}">
        <p14:creationId xmlns:p14="http://schemas.microsoft.com/office/powerpoint/2010/main" val="128783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2</a:t>
            </a:fld>
            <a:endParaRPr lang="en-US"/>
          </a:p>
        </p:txBody>
      </p:sp>
    </p:spTree>
    <p:extLst>
      <p:ext uri="{BB962C8B-B14F-4D97-AF65-F5344CB8AC3E}">
        <p14:creationId xmlns:p14="http://schemas.microsoft.com/office/powerpoint/2010/main" val="2957597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27</a:t>
            </a:fld>
            <a:endParaRPr lang="en-US"/>
          </a:p>
        </p:txBody>
      </p:sp>
    </p:spTree>
    <p:extLst>
      <p:ext uri="{BB962C8B-B14F-4D97-AF65-F5344CB8AC3E}">
        <p14:creationId xmlns:p14="http://schemas.microsoft.com/office/powerpoint/2010/main" val="2800132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28</a:t>
            </a:fld>
            <a:endParaRPr lang="en-US"/>
          </a:p>
        </p:txBody>
      </p:sp>
    </p:spTree>
    <p:extLst>
      <p:ext uri="{BB962C8B-B14F-4D97-AF65-F5344CB8AC3E}">
        <p14:creationId xmlns:p14="http://schemas.microsoft.com/office/powerpoint/2010/main" val="1952644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3</a:t>
            </a:fld>
            <a:endParaRPr lang="en-US"/>
          </a:p>
        </p:txBody>
      </p:sp>
    </p:spTree>
    <p:extLst>
      <p:ext uri="{BB962C8B-B14F-4D97-AF65-F5344CB8AC3E}">
        <p14:creationId xmlns:p14="http://schemas.microsoft.com/office/powerpoint/2010/main" val="3160509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store.steampowered.com</a:t>
            </a:r>
            <a:r>
              <a:rPr lang="en-US" dirty="0"/>
              <a:t>/developer/</a:t>
            </a:r>
            <a:r>
              <a:rPr lang="en-US" dirty="0" err="1"/>
              <a:t>zachtronics</a:t>
            </a:r>
            <a:endParaRPr lang="en-US" dirty="0"/>
          </a:p>
          <a:p>
            <a:endParaRPr lang="en-US" dirty="0"/>
          </a:p>
          <a:p>
            <a:r>
              <a:rPr lang="en-US" dirty="0"/>
              <a:t>https://</a:t>
            </a:r>
            <a:r>
              <a:rPr lang="en-US" dirty="0" err="1"/>
              <a:t>resources.infosecinstitute.com</a:t>
            </a:r>
            <a:r>
              <a:rPr lang="en-US" dirty="0"/>
              <a:t>/tools-of-trade-and-resources-to-prepare-in-a-hacker-ctf-competition-or-challenge/</a:t>
            </a:r>
          </a:p>
          <a:p>
            <a:r>
              <a:rPr lang="en-US" dirty="0"/>
              <a:t>https://</a:t>
            </a:r>
            <a:r>
              <a:rPr lang="en-US" dirty="0" err="1"/>
              <a:t>hackthebox.eu</a:t>
            </a:r>
            <a:endParaRPr lang="en-US" dirty="0"/>
          </a:p>
          <a:p>
            <a:r>
              <a:rPr lang="en-US" dirty="0"/>
              <a:t>https://</a:t>
            </a:r>
          </a:p>
        </p:txBody>
      </p:sp>
      <p:sp>
        <p:nvSpPr>
          <p:cNvPr id="4" name="Slide Number Placeholder 3"/>
          <p:cNvSpPr>
            <a:spLocks noGrp="1"/>
          </p:cNvSpPr>
          <p:nvPr>
            <p:ph type="sldNum" sz="quarter" idx="5"/>
          </p:nvPr>
        </p:nvSpPr>
        <p:spPr/>
        <p:txBody>
          <a:bodyPr/>
          <a:lstStyle/>
          <a:p>
            <a:fld id="{CB184F8B-43C6-1E48-83B1-708D82FF62F2}" type="slidenum">
              <a:rPr lang="en-US" smtClean="0"/>
              <a:t>6</a:t>
            </a:fld>
            <a:endParaRPr lang="en-US"/>
          </a:p>
        </p:txBody>
      </p:sp>
    </p:spTree>
    <p:extLst>
      <p:ext uri="{BB962C8B-B14F-4D97-AF65-F5344CB8AC3E}">
        <p14:creationId xmlns:p14="http://schemas.microsoft.com/office/powerpoint/2010/main" val="428068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to show that there are LOTS of tools available, in the speaking notes, there are links to a few locations I find most useful!</a:t>
            </a:r>
          </a:p>
          <a:p>
            <a:endParaRPr lang="en-US" dirty="0"/>
          </a:p>
          <a:p>
            <a:r>
              <a:rPr lang="en-US" dirty="0"/>
              <a:t>https://github.com/</a:t>
            </a:r>
            <a:r>
              <a:rPr lang="en-US" dirty="0" err="1"/>
              <a:t>zardus</a:t>
            </a:r>
            <a:r>
              <a:rPr lang="en-US" dirty="0"/>
              <a:t>/</a:t>
            </a:r>
            <a:r>
              <a:rPr lang="en-US" dirty="0" err="1"/>
              <a:t>ctf</a:t>
            </a:r>
            <a:r>
              <a:rPr lang="en-US" dirty="0"/>
              <a:t>-tools</a:t>
            </a:r>
          </a:p>
          <a:p>
            <a:r>
              <a:rPr lang="en-US" dirty="0"/>
              <a:t>https://</a:t>
            </a:r>
            <a:r>
              <a:rPr lang="en-US" dirty="0" err="1"/>
              <a:t>trailofbits.github.io</a:t>
            </a:r>
            <a:r>
              <a:rPr lang="en-US" dirty="0"/>
              <a:t>/</a:t>
            </a:r>
            <a:r>
              <a:rPr lang="en-US" dirty="0" err="1"/>
              <a:t>ctf</a:t>
            </a:r>
            <a:r>
              <a:rPr lang="en-US" dirty="0"/>
              <a:t>/forensics/</a:t>
            </a:r>
          </a:p>
          <a:p>
            <a:r>
              <a:rPr lang="en-US" dirty="0"/>
              <a:t>https://</a:t>
            </a:r>
            <a:r>
              <a:rPr lang="en-US" dirty="0" err="1"/>
              <a:t>code.likeagirl.io</a:t>
            </a:r>
            <a:r>
              <a:rPr lang="en-US" dirty="0"/>
              <a:t>/ctf-beginner-guide-by-a-beginner-3c86e4959fcc?gi=a9947d9b5cd4</a:t>
            </a:r>
          </a:p>
          <a:p>
            <a:r>
              <a:rPr lang="en-US" dirty="0"/>
              <a:t>https://</a:t>
            </a:r>
            <a:r>
              <a:rPr lang="en-US" dirty="0" err="1"/>
              <a:t>steemit.com</a:t>
            </a:r>
            <a:r>
              <a:rPr lang="en-US" dirty="0"/>
              <a:t>/linux/@</a:t>
            </a:r>
            <a:r>
              <a:rPr lang="en-US" dirty="0" err="1"/>
              <a:t>davidk</a:t>
            </a:r>
            <a:r>
              <a:rPr lang="en-US" dirty="0"/>
              <a:t>/</a:t>
            </a:r>
            <a:r>
              <a:rPr lang="en-US" dirty="0" err="1"/>
              <a:t>ctf</a:t>
            </a:r>
            <a:r>
              <a:rPr lang="en-US" dirty="0"/>
              <a:t>-tools-and-</a:t>
            </a:r>
            <a:r>
              <a:rPr lang="en-US" dirty="0" err="1"/>
              <a:t>hackingtools</a:t>
            </a:r>
            <a:r>
              <a:rPr lang="en-US" dirty="0"/>
              <a:t>-exhaustive-list-of-hacking-tools</a:t>
            </a:r>
          </a:p>
          <a:p>
            <a:endParaRPr lang="en-US" dirty="0"/>
          </a:p>
          <a:p>
            <a:r>
              <a:rPr lang="en-US" dirty="0"/>
              <a:t>https://</a:t>
            </a:r>
            <a:r>
              <a:rPr lang="en-US" dirty="0" err="1"/>
              <a:t>www.kali.org</a:t>
            </a:r>
            <a:r>
              <a:rPr lang="en-US" dirty="0"/>
              <a:t>/</a:t>
            </a:r>
          </a:p>
          <a:p>
            <a:r>
              <a:rPr lang="en-US" dirty="0"/>
              <a:t>https://</a:t>
            </a:r>
            <a:r>
              <a:rPr lang="en-US" dirty="0" err="1"/>
              <a:t>blackarch.org</a:t>
            </a:r>
            <a:r>
              <a:rPr lang="en-US" dirty="0"/>
              <a:t>/</a:t>
            </a:r>
          </a:p>
          <a:p>
            <a:r>
              <a:rPr lang="en-US" dirty="0"/>
              <a:t>https://</a:t>
            </a:r>
            <a:r>
              <a:rPr lang="en-US" dirty="0" err="1"/>
              <a:t>www.pentoo.ch</a:t>
            </a:r>
            <a:r>
              <a:rPr lang="en-US" dirty="0"/>
              <a:t>/</a:t>
            </a:r>
          </a:p>
        </p:txBody>
      </p:sp>
      <p:sp>
        <p:nvSpPr>
          <p:cNvPr id="4" name="Slide Number Placeholder 3"/>
          <p:cNvSpPr>
            <a:spLocks noGrp="1"/>
          </p:cNvSpPr>
          <p:nvPr>
            <p:ph type="sldNum" sz="quarter" idx="5"/>
          </p:nvPr>
        </p:nvSpPr>
        <p:spPr/>
        <p:txBody>
          <a:bodyPr/>
          <a:lstStyle/>
          <a:p>
            <a:fld id="{CB184F8B-43C6-1E48-83B1-708D82FF62F2}" type="slidenum">
              <a:rPr lang="en-US" smtClean="0"/>
              <a:t>8</a:t>
            </a:fld>
            <a:endParaRPr lang="en-US"/>
          </a:p>
        </p:txBody>
      </p:sp>
    </p:spTree>
    <p:extLst>
      <p:ext uri="{BB962C8B-B14F-4D97-AF65-F5344CB8AC3E}">
        <p14:creationId xmlns:p14="http://schemas.microsoft.com/office/powerpoint/2010/main" val="333820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working with two of these three, although generally I would use radare2 for debugging in this situation it was not needed.</a:t>
            </a:r>
          </a:p>
          <a:p>
            <a:endParaRPr lang="en-US" dirty="0"/>
          </a:p>
          <a:p>
            <a:r>
              <a:rPr lang="en-US" dirty="0"/>
              <a:t>IDA Pro is considered a reverse engineer's tool of choice, any licensing starts around $1200, although there are student licenses with restrictions</a:t>
            </a:r>
          </a:p>
          <a:p>
            <a:endParaRPr lang="en-US" dirty="0"/>
          </a:p>
          <a:p>
            <a:r>
              <a:rPr lang="en-US" dirty="0"/>
              <a:t>Binary Ninja is a new debugging/disassembly tool and is reasonably good. There are currently no free licenses aside from a demo, although it is reasonable at $150 for persona/students</a:t>
            </a:r>
          </a:p>
          <a:p>
            <a:endParaRPr lang="en-US" dirty="0"/>
          </a:p>
          <a:p>
            <a:r>
              <a:rPr lang="en-US" dirty="0"/>
              <a:t>Radare2 is one of my personal favorite tools, although its more than a single tool. R2 is my go to for linux debugging, exploit verification, and shellcode creation due to tools like r2asm, and its python interaction.</a:t>
            </a:r>
          </a:p>
          <a:p>
            <a:endParaRPr lang="en-US" dirty="0"/>
          </a:p>
          <a:p>
            <a:r>
              <a:rPr lang="en-US" dirty="0"/>
              <a:t>https://</a:t>
            </a:r>
            <a:r>
              <a:rPr lang="en-US" dirty="0" err="1"/>
              <a:t>binary.ninja</a:t>
            </a:r>
            <a:endParaRPr lang="en-US" dirty="0"/>
          </a:p>
          <a:p>
            <a:r>
              <a:rPr lang="en-US" dirty="0"/>
              <a:t>https://</a:t>
            </a:r>
            <a:r>
              <a:rPr lang="en-US" dirty="0" err="1"/>
              <a:t>www.hex-rays.com</a:t>
            </a:r>
            <a:r>
              <a:rPr lang="en-US" dirty="0"/>
              <a:t>/products/</a:t>
            </a:r>
            <a:r>
              <a:rPr lang="en-US" dirty="0" err="1"/>
              <a:t>ida</a:t>
            </a:r>
            <a:r>
              <a:rPr lang="en-US" dirty="0"/>
              <a:t>/</a:t>
            </a:r>
          </a:p>
          <a:p>
            <a:r>
              <a:rPr lang="en-US" dirty="0"/>
              <a:t>https://</a:t>
            </a:r>
            <a:r>
              <a:rPr lang="en-US" dirty="0" err="1"/>
              <a:t>rada.re</a:t>
            </a:r>
            <a:r>
              <a:rPr lang="en-US" dirty="0"/>
              <a:t>/r/</a:t>
            </a:r>
          </a:p>
        </p:txBody>
      </p:sp>
      <p:sp>
        <p:nvSpPr>
          <p:cNvPr id="4" name="Slide Number Placeholder 3"/>
          <p:cNvSpPr>
            <a:spLocks noGrp="1"/>
          </p:cNvSpPr>
          <p:nvPr>
            <p:ph type="sldNum" sz="quarter" idx="5"/>
          </p:nvPr>
        </p:nvSpPr>
        <p:spPr/>
        <p:txBody>
          <a:bodyPr/>
          <a:lstStyle/>
          <a:p>
            <a:fld id="{CB184F8B-43C6-1E48-83B1-708D82FF62F2}" type="slidenum">
              <a:rPr lang="en-US" smtClean="0"/>
              <a:t>9</a:t>
            </a:fld>
            <a:endParaRPr lang="en-US"/>
          </a:p>
        </p:txBody>
      </p:sp>
    </p:spTree>
    <p:extLst>
      <p:ext uri="{BB962C8B-B14F-4D97-AF65-F5344CB8AC3E}">
        <p14:creationId xmlns:p14="http://schemas.microsoft.com/office/powerpoint/2010/main" val="3968748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talk about some source code! Normally we wouldn't have this in a CTF, but since this one is long past its prime Trail of Bits released everything!</a:t>
            </a:r>
          </a:p>
        </p:txBody>
      </p:sp>
      <p:sp>
        <p:nvSpPr>
          <p:cNvPr id="4" name="Slide Number Placeholder 3"/>
          <p:cNvSpPr>
            <a:spLocks noGrp="1"/>
          </p:cNvSpPr>
          <p:nvPr>
            <p:ph type="sldNum" sz="quarter" idx="5"/>
          </p:nvPr>
        </p:nvSpPr>
        <p:spPr/>
        <p:txBody>
          <a:bodyPr/>
          <a:lstStyle/>
          <a:p>
            <a:fld id="{CB184F8B-43C6-1E48-83B1-708D82FF62F2}" type="slidenum">
              <a:rPr lang="en-US" smtClean="0"/>
              <a:t>10</a:t>
            </a:fld>
            <a:endParaRPr lang="en-US"/>
          </a:p>
        </p:txBody>
      </p:sp>
    </p:spTree>
    <p:extLst>
      <p:ext uri="{BB962C8B-B14F-4D97-AF65-F5344CB8AC3E}">
        <p14:creationId xmlns:p14="http://schemas.microsoft.com/office/powerpoint/2010/main" val="3602878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main function. We can see it initializes a network socket called </a:t>
            </a:r>
            <a:r>
              <a:rPr lang="en-US" dirty="0" err="1"/>
              <a:t>sockfd</a:t>
            </a:r>
            <a:r>
              <a:rPr lang="en-US" dirty="0"/>
              <a:t> and begins listening on all IPv4 interfaces with port 12346.</a:t>
            </a:r>
          </a:p>
        </p:txBody>
      </p:sp>
      <p:sp>
        <p:nvSpPr>
          <p:cNvPr id="4" name="Slide Number Placeholder 3"/>
          <p:cNvSpPr>
            <a:spLocks noGrp="1"/>
          </p:cNvSpPr>
          <p:nvPr>
            <p:ph type="sldNum" sz="quarter" idx="5"/>
          </p:nvPr>
        </p:nvSpPr>
        <p:spPr/>
        <p:txBody>
          <a:bodyPr/>
          <a:lstStyle/>
          <a:p>
            <a:fld id="{CB184F8B-43C6-1E48-83B1-708D82FF62F2}" type="slidenum">
              <a:rPr lang="en-US" smtClean="0"/>
              <a:t>11</a:t>
            </a:fld>
            <a:endParaRPr lang="en-US"/>
          </a:p>
        </p:txBody>
      </p:sp>
    </p:spTree>
    <p:extLst>
      <p:ext uri="{BB962C8B-B14F-4D97-AF65-F5344CB8AC3E}">
        <p14:creationId xmlns:p14="http://schemas.microsoft.com/office/powerpoint/2010/main" val="3370464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on with main, the server begins listening on the bound interfaces and waiting for client connections. While waiting for connections, we are within the while(1) loop on line 156. It simply waits for new connections, forks child and parent, and in the child process begins playing the game via </a:t>
            </a:r>
            <a:r>
              <a:rPr lang="en-US" dirty="0" err="1"/>
              <a:t>readInput</a:t>
            </a:r>
            <a:r>
              <a:rPr lang="en-US" dirty="0"/>
              <a:t>(), passing along the child connection via </a:t>
            </a:r>
            <a:r>
              <a:rPr lang="en-US" dirty="0" err="1"/>
              <a:t>newsockfd</a:t>
            </a:r>
            <a:endParaRPr lang="en-US" dirty="0"/>
          </a:p>
        </p:txBody>
      </p:sp>
      <p:sp>
        <p:nvSpPr>
          <p:cNvPr id="4" name="Slide Number Placeholder 3"/>
          <p:cNvSpPr>
            <a:spLocks noGrp="1"/>
          </p:cNvSpPr>
          <p:nvPr>
            <p:ph type="sldNum" sz="quarter" idx="5"/>
          </p:nvPr>
        </p:nvSpPr>
        <p:spPr/>
        <p:txBody>
          <a:bodyPr/>
          <a:lstStyle/>
          <a:p>
            <a:fld id="{CB184F8B-43C6-1E48-83B1-708D82FF62F2}" type="slidenum">
              <a:rPr lang="en-US" smtClean="0"/>
              <a:t>12</a:t>
            </a:fld>
            <a:endParaRPr lang="en-US"/>
          </a:p>
        </p:txBody>
      </p:sp>
    </p:spTree>
    <p:extLst>
      <p:ext uri="{BB962C8B-B14F-4D97-AF65-F5344CB8AC3E}">
        <p14:creationId xmlns:p14="http://schemas.microsoft.com/office/powerpoint/2010/main" val="3773408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los Section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Picture 3" descr="title_dividerlin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314700"/>
            <a:ext cx="7772400" cy="33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4" descr="title_dividerlin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16100"/>
            <a:ext cx="7772400" cy="33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84150" y="2020491"/>
            <a:ext cx="8801100" cy="1102519"/>
          </a:xfrm>
        </p:spPr>
        <p:txBody>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397651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alos Content Slide with Title">
    <p:spTree>
      <p:nvGrpSpPr>
        <p:cNvPr id="1" name=""/>
        <p:cNvGrpSpPr/>
        <p:nvPr/>
      </p:nvGrpSpPr>
      <p:grpSpPr>
        <a:xfrm>
          <a:off x="0" y="0"/>
          <a:ext cx="0" cy="0"/>
          <a:chOff x="0" y="0"/>
          <a:chExt cx="0" cy="0"/>
        </a:xfrm>
      </p:grpSpPr>
      <p:pic>
        <p:nvPicPr>
          <p:cNvPr id="3" name="Picture 3" descr="title_dividerlin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73100"/>
            <a:ext cx="7315200" cy="3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74080"/>
            <a:ext cx="8229600" cy="857250"/>
          </a:xfrm>
        </p:spPr>
        <p:txBody>
          <a:bodyPr/>
          <a:lstStyle/>
          <a:p>
            <a:r>
              <a:rPr lang="en-US"/>
              <a:t>Click to edit Master title style</a:t>
            </a:r>
            <a:endParaRPr lang="en-US" dirty="0"/>
          </a:p>
        </p:txBody>
      </p:sp>
    </p:spTree>
    <p:extLst>
      <p:ext uri="{BB962C8B-B14F-4D97-AF65-F5344CB8AC3E}">
        <p14:creationId xmlns:p14="http://schemas.microsoft.com/office/powerpoint/2010/main" val="222132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los Content Slide with Bullets">
    <p:spTree>
      <p:nvGrpSpPr>
        <p:cNvPr id="1" name=""/>
        <p:cNvGrpSpPr/>
        <p:nvPr/>
      </p:nvGrpSpPr>
      <p:grpSpPr>
        <a:xfrm>
          <a:off x="0" y="0"/>
          <a:ext cx="0" cy="0"/>
          <a:chOff x="0" y="0"/>
          <a:chExt cx="0" cy="0"/>
        </a:xfrm>
      </p:grpSpPr>
      <p:pic>
        <p:nvPicPr>
          <p:cNvPr id="3" name="Picture 3" descr="title_dividerlin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73100"/>
            <a:ext cx="7315200" cy="3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74080"/>
            <a:ext cx="8229600" cy="857250"/>
          </a:xfrm>
        </p:spPr>
        <p:txBody>
          <a:bodyPr/>
          <a:lstStyle/>
          <a:p>
            <a:r>
              <a:rPr lang="en-US"/>
              <a:t>Click to edit Master title style</a:t>
            </a:r>
            <a:endParaRPr lang="en-US" dirty="0"/>
          </a:p>
        </p:txBody>
      </p:sp>
      <p:sp>
        <p:nvSpPr>
          <p:cNvPr id="5" name="Content Placeholder 4"/>
          <p:cNvSpPr>
            <a:spLocks noGrp="1"/>
          </p:cNvSpPr>
          <p:nvPr>
            <p:ph sz="quarter" idx="10"/>
          </p:nvPr>
        </p:nvSpPr>
        <p:spPr>
          <a:xfrm>
            <a:off x="457200" y="704850"/>
            <a:ext cx="8229600" cy="3816350"/>
          </a:xfrm>
        </p:spPr>
        <p:txBody>
          <a:bodyPr/>
          <a:lstStyle>
            <a:lvl1pPr>
              <a:defRPr b="0" i="0">
                <a:latin typeface="Exo 2 Light" charset="0"/>
                <a:ea typeface="Exo 2 Light" charset="0"/>
                <a:cs typeface="Exo 2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69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alos Blank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81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los Altenate Blank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73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los Intro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57200" y="4029489"/>
            <a:ext cx="8229600" cy="857250"/>
          </a:xfrm>
        </p:spPr>
        <p:txBody>
          <a:bodyPr/>
          <a:lstStyle>
            <a:lvl1pPr>
              <a:defRPr lang="en-US" sz="1800" spc="0" smtClean="0">
                <a:solidFill>
                  <a:srgbClr val="D1D3D4"/>
                </a:solidFill>
                <a:cs typeface="Exo 2"/>
              </a:defRPr>
            </a:lvl1pPr>
          </a:lstStyle>
          <a:p>
            <a:r>
              <a:rPr lang="en-US"/>
              <a:t>Click to edit Master title style</a:t>
            </a:r>
            <a:endParaRPr lang="en-US" dirty="0"/>
          </a:p>
        </p:txBody>
      </p:sp>
    </p:spTree>
    <p:extLst>
      <p:ext uri="{BB962C8B-B14F-4D97-AF65-F5344CB8AC3E}">
        <p14:creationId xmlns:p14="http://schemas.microsoft.com/office/powerpoint/2010/main" val="142664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los Exit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2722502" y="2109000"/>
            <a:ext cx="3698996"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xo 2" charset="0"/>
                <a:ea typeface="ＭＳ Ｐゴシック" charset="0"/>
                <a:cs typeface="ＭＳ Ｐゴシック" charset="0"/>
              </a:defRPr>
            </a:lvl1pPr>
            <a:lvl2pPr marL="742950" indent="-285750">
              <a:defRPr>
                <a:solidFill>
                  <a:schemeClr val="tx1"/>
                </a:solidFill>
                <a:latin typeface="Exo 2" charset="0"/>
                <a:ea typeface="ＭＳ Ｐゴシック" charset="0"/>
              </a:defRPr>
            </a:lvl2pPr>
            <a:lvl3pPr marL="1143000" indent="-228600">
              <a:defRPr>
                <a:solidFill>
                  <a:schemeClr val="tx1"/>
                </a:solidFill>
                <a:latin typeface="Exo 2" charset="0"/>
                <a:ea typeface="ＭＳ Ｐゴシック" charset="0"/>
              </a:defRPr>
            </a:lvl3pPr>
            <a:lvl4pPr marL="1600200" indent="-228600">
              <a:defRPr>
                <a:solidFill>
                  <a:schemeClr val="tx1"/>
                </a:solidFill>
                <a:latin typeface="Exo 2" charset="0"/>
                <a:ea typeface="ＭＳ Ｐゴシック" charset="0"/>
              </a:defRPr>
            </a:lvl4pPr>
            <a:lvl5pPr marL="2057400" indent="-228600">
              <a:defRPr>
                <a:solidFill>
                  <a:schemeClr val="tx1"/>
                </a:solidFill>
                <a:latin typeface="Exo 2" charset="0"/>
                <a:ea typeface="ＭＳ Ｐゴシック" charset="0"/>
              </a:defRPr>
            </a:lvl5pPr>
            <a:lvl6pPr marL="2514600" indent="-228600" fontAlgn="base">
              <a:spcBef>
                <a:spcPct val="0"/>
              </a:spcBef>
              <a:spcAft>
                <a:spcPct val="0"/>
              </a:spcAft>
              <a:defRPr>
                <a:solidFill>
                  <a:schemeClr val="tx1"/>
                </a:solidFill>
                <a:latin typeface="Exo 2" charset="0"/>
                <a:ea typeface="ＭＳ Ｐゴシック" charset="0"/>
              </a:defRPr>
            </a:lvl6pPr>
            <a:lvl7pPr marL="2971800" indent="-228600" fontAlgn="base">
              <a:spcBef>
                <a:spcPct val="0"/>
              </a:spcBef>
              <a:spcAft>
                <a:spcPct val="0"/>
              </a:spcAft>
              <a:defRPr>
                <a:solidFill>
                  <a:schemeClr val="tx1"/>
                </a:solidFill>
                <a:latin typeface="Exo 2" charset="0"/>
                <a:ea typeface="ＭＳ Ｐゴシック" charset="0"/>
              </a:defRPr>
            </a:lvl7pPr>
            <a:lvl8pPr marL="3429000" indent="-228600" fontAlgn="base">
              <a:spcBef>
                <a:spcPct val="0"/>
              </a:spcBef>
              <a:spcAft>
                <a:spcPct val="0"/>
              </a:spcAft>
              <a:defRPr>
                <a:solidFill>
                  <a:schemeClr val="tx1"/>
                </a:solidFill>
                <a:latin typeface="Exo 2" charset="0"/>
                <a:ea typeface="ＭＳ Ｐゴシック" charset="0"/>
              </a:defRPr>
            </a:lvl8pPr>
            <a:lvl9pPr marL="3886200" indent="-228600" fontAlgn="base">
              <a:spcBef>
                <a:spcPct val="0"/>
              </a:spcBef>
              <a:spcAft>
                <a:spcPct val="0"/>
              </a:spcAft>
              <a:defRPr>
                <a:solidFill>
                  <a:schemeClr val="tx1"/>
                </a:solidFill>
                <a:latin typeface="Exo 2" charset="0"/>
                <a:ea typeface="ＭＳ Ｐゴシック" charset="0"/>
              </a:defRPr>
            </a:lvl9pPr>
          </a:lstStyle>
          <a:p>
            <a:pPr algn="ctr" fontAlgn="base">
              <a:spcBef>
                <a:spcPct val="0"/>
              </a:spcBef>
              <a:spcAft>
                <a:spcPct val="0"/>
              </a:spcAft>
            </a:pPr>
            <a:r>
              <a:rPr lang="en-US" dirty="0">
                <a:solidFill>
                  <a:srgbClr val="0077D4"/>
                </a:solidFill>
                <a:cs typeface="Exo 2" charset="0"/>
              </a:rPr>
              <a:t>talosintelligence.com</a:t>
            </a:r>
          </a:p>
          <a:p>
            <a:pPr algn="ctr" fontAlgn="base">
              <a:spcBef>
                <a:spcPct val="0"/>
              </a:spcBef>
              <a:spcAft>
                <a:spcPct val="0"/>
              </a:spcAft>
            </a:pPr>
            <a:r>
              <a:rPr lang="en-US" dirty="0">
                <a:solidFill>
                  <a:srgbClr val="E6E7E8"/>
                </a:solidFill>
                <a:latin typeface="Exo 2 Light" charset="0"/>
                <a:cs typeface="Exo 2 Light" charset="0"/>
              </a:rPr>
              <a:t>@talossecurity</a:t>
            </a:r>
          </a:p>
          <a:p>
            <a:pPr algn="ctr" fontAlgn="base">
              <a:spcBef>
                <a:spcPct val="0"/>
              </a:spcBef>
              <a:spcAft>
                <a:spcPct val="0"/>
              </a:spcAft>
            </a:pPr>
            <a:endParaRPr lang="en-US" dirty="0">
              <a:solidFill>
                <a:schemeClr val="bg1">
                  <a:lumMod val="75000"/>
                </a:schemeClr>
              </a:solidFill>
              <a:latin typeface="Exo 2 Light" charset="0"/>
              <a:cs typeface="Exo 2 Light" charset="0"/>
            </a:endParaRPr>
          </a:p>
          <a:p>
            <a:pPr marL="0" marR="0" indent="0" algn="ctr" defTabSz="457200" rtl="0" eaLnBrk="1" fontAlgn="base" latinLnBrk="0" hangingPunct="1">
              <a:lnSpc>
                <a:spcPct val="100000"/>
              </a:lnSpc>
              <a:spcBef>
                <a:spcPct val="0"/>
              </a:spcBef>
              <a:spcAft>
                <a:spcPct val="0"/>
              </a:spcAft>
              <a:buClrTx/>
              <a:buSzTx/>
              <a:buFontTx/>
              <a:buNone/>
              <a:tabLst/>
              <a:defRPr/>
            </a:pPr>
            <a:r>
              <a:rPr lang="en-US" dirty="0">
                <a:solidFill>
                  <a:srgbClr val="0077D4"/>
                </a:solidFill>
                <a:cs typeface="Exo 2" charset="0"/>
              </a:rPr>
              <a:t>Beers with Talos Podcast</a:t>
            </a:r>
            <a:r>
              <a:rPr lang="en-US" baseline="0" dirty="0">
                <a:solidFill>
                  <a:srgbClr val="0077D4"/>
                </a:solidFill>
                <a:cs typeface="Exo 2" charset="0"/>
              </a:rPr>
              <a:t> </a:t>
            </a:r>
            <a:r>
              <a:rPr lang="en-US" baseline="0" dirty="0" err="1">
                <a:solidFill>
                  <a:srgbClr val="E6E7E8"/>
                </a:solidFill>
                <a:cs typeface="Exo 2" charset="0"/>
              </a:rPr>
              <a:t>cs.co</a:t>
            </a:r>
            <a:r>
              <a:rPr lang="en-US" baseline="0" dirty="0">
                <a:solidFill>
                  <a:srgbClr val="E6E7E8"/>
                </a:solidFill>
                <a:cs typeface="Exo 2" charset="0"/>
              </a:rPr>
              <a:t>/</a:t>
            </a:r>
            <a:r>
              <a:rPr lang="en-US" baseline="0" dirty="0" err="1">
                <a:solidFill>
                  <a:srgbClr val="E6E7E8"/>
                </a:solidFill>
                <a:cs typeface="Exo 2" charset="0"/>
              </a:rPr>
              <a:t>talositunes</a:t>
            </a:r>
            <a:endParaRPr lang="en-US" dirty="0">
              <a:solidFill>
                <a:srgbClr val="E6E7E8"/>
              </a:solidFill>
              <a:cs typeface="Exo 2" charset="0"/>
            </a:endParaRPr>
          </a:p>
          <a:p>
            <a:pPr algn="ctr" fontAlgn="base">
              <a:spcBef>
                <a:spcPct val="0"/>
              </a:spcBef>
              <a:spcAft>
                <a:spcPct val="0"/>
              </a:spcAft>
            </a:pPr>
            <a:endParaRPr lang="en-US" dirty="0">
              <a:solidFill>
                <a:srgbClr val="E6E7E8"/>
              </a:solidFill>
              <a:latin typeface="Exo 2 Light" charset="0"/>
              <a:cs typeface="Exo 2 Light" charset="0"/>
            </a:endParaRPr>
          </a:p>
          <a:p>
            <a:pPr algn="ctr" fontAlgn="base">
              <a:spcBef>
                <a:spcPct val="0"/>
              </a:spcBef>
              <a:spcAft>
                <a:spcPct val="0"/>
              </a:spcAft>
            </a:pPr>
            <a:endParaRPr lang="en-US" dirty="0">
              <a:solidFill>
                <a:srgbClr val="E6E7E8"/>
              </a:solidFill>
              <a:latin typeface="Exo 2 Light" charset="0"/>
              <a:cs typeface="Exo 2 Light" charset="0"/>
            </a:endParaRPr>
          </a:p>
        </p:txBody>
      </p:sp>
      <p:pic>
        <p:nvPicPr>
          <p:cNvPr id="3" name="Picture 4" descr="TalosBran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250" y="927100"/>
            <a:ext cx="3111500" cy="84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descr="cisco_logo_lightgrey.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83050" y="4006850"/>
            <a:ext cx="9779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32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a:ln>
            <a:noFill/>
          </a:ln>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3793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6" r:id="rId3"/>
    <p:sldLayoutId id="2147483692" r:id="rId4"/>
    <p:sldLayoutId id="2147483693" r:id="rId5"/>
    <p:sldLayoutId id="2147483694" r:id="rId6"/>
    <p:sldLayoutId id="2147483695" r:id="rId7"/>
  </p:sldLayoutIdLst>
  <p:txStyles>
    <p:titleStyle>
      <a:lvl1pPr algn="ctr" defTabSz="457200" rtl="0" eaLnBrk="1" fontAlgn="base" hangingPunct="1">
        <a:spcBef>
          <a:spcPct val="0"/>
        </a:spcBef>
        <a:spcAft>
          <a:spcPct val="0"/>
        </a:spcAft>
        <a:defRPr sz="2800" kern="1200" spc="300">
          <a:solidFill>
            <a:srgbClr val="D1D3D4"/>
          </a:solidFill>
          <a:latin typeface="Exo 2"/>
          <a:ea typeface="ＭＳ Ｐゴシック" charset="0"/>
          <a:cs typeface="Exo 2"/>
        </a:defRPr>
      </a:lvl1pPr>
      <a:lvl2pPr algn="ctr" defTabSz="457200" rtl="0" eaLnBrk="1" fontAlgn="base" hangingPunct="1">
        <a:spcBef>
          <a:spcPct val="0"/>
        </a:spcBef>
        <a:spcAft>
          <a:spcPct val="0"/>
        </a:spcAft>
        <a:defRPr sz="2800">
          <a:solidFill>
            <a:srgbClr val="D1D3D4"/>
          </a:solidFill>
          <a:latin typeface="Exo 2" charset="0"/>
          <a:ea typeface="ＭＳ Ｐゴシック" charset="0"/>
        </a:defRPr>
      </a:lvl2pPr>
      <a:lvl3pPr algn="ctr" defTabSz="457200" rtl="0" eaLnBrk="1" fontAlgn="base" hangingPunct="1">
        <a:spcBef>
          <a:spcPct val="0"/>
        </a:spcBef>
        <a:spcAft>
          <a:spcPct val="0"/>
        </a:spcAft>
        <a:defRPr sz="2800">
          <a:solidFill>
            <a:srgbClr val="D1D3D4"/>
          </a:solidFill>
          <a:latin typeface="Exo 2" charset="0"/>
          <a:ea typeface="ＭＳ Ｐゴシック" charset="0"/>
        </a:defRPr>
      </a:lvl3pPr>
      <a:lvl4pPr algn="ctr" defTabSz="457200" rtl="0" eaLnBrk="1" fontAlgn="base" hangingPunct="1">
        <a:spcBef>
          <a:spcPct val="0"/>
        </a:spcBef>
        <a:spcAft>
          <a:spcPct val="0"/>
        </a:spcAft>
        <a:defRPr sz="2800">
          <a:solidFill>
            <a:srgbClr val="D1D3D4"/>
          </a:solidFill>
          <a:latin typeface="Exo 2" charset="0"/>
          <a:ea typeface="ＭＳ Ｐゴシック" charset="0"/>
        </a:defRPr>
      </a:lvl4pPr>
      <a:lvl5pPr algn="ctr" defTabSz="457200" rtl="0" eaLnBrk="1" fontAlgn="base" hangingPunct="1">
        <a:spcBef>
          <a:spcPct val="0"/>
        </a:spcBef>
        <a:spcAft>
          <a:spcPct val="0"/>
        </a:spcAft>
        <a:defRPr sz="2800">
          <a:solidFill>
            <a:srgbClr val="D1D3D4"/>
          </a:solidFill>
          <a:latin typeface="Exo 2" charset="0"/>
          <a:ea typeface="ＭＳ Ｐゴシック" charset="0"/>
        </a:defRPr>
      </a:lvl5pPr>
      <a:lvl6pPr marL="457200" algn="ctr" defTabSz="457200" rtl="0" eaLnBrk="1" fontAlgn="base" hangingPunct="1">
        <a:spcBef>
          <a:spcPct val="0"/>
        </a:spcBef>
        <a:spcAft>
          <a:spcPct val="0"/>
        </a:spcAft>
        <a:defRPr sz="2800">
          <a:solidFill>
            <a:srgbClr val="D1D3D4"/>
          </a:solidFill>
          <a:latin typeface="Exo 2" charset="0"/>
          <a:ea typeface="ＭＳ Ｐゴシック" charset="0"/>
        </a:defRPr>
      </a:lvl6pPr>
      <a:lvl7pPr marL="914400" algn="ctr" defTabSz="457200" rtl="0" eaLnBrk="1" fontAlgn="base" hangingPunct="1">
        <a:spcBef>
          <a:spcPct val="0"/>
        </a:spcBef>
        <a:spcAft>
          <a:spcPct val="0"/>
        </a:spcAft>
        <a:defRPr sz="2800">
          <a:solidFill>
            <a:srgbClr val="D1D3D4"/>
          </a:solidFill>
          <a:latin typeface="Exo 2" charset="0"/>
          <a:ea typeface="ＭＳ Ｐゴシック" charset="0"/>
        </a:defRPr>
      </a:lvl7pPr>
      <a:lvl8pPr marL="1371600" algn="ctr" defTabSz="457200" rtl="0" eaLnBrk="1" fontAlgn="base" hangingPunct="1">
        <a:spcBef>
          <a:spcPct val="0"/>
        </a:spcBef>
        <a:spcAft>
          <a:spcPct val="0"/>
        </a:spcAft>
        <a:defRPr sz="2800">
          <a:solidFill>
            <a:srgbClr val="D1D3D4"/>
          </a:solidFill>
          <a:latin typeface="Exo 2" charset="0"/>
          <a:ea typeface="ＭＳ Ｐゴシック" charset="0"/>
        </a:defRPr>
      </a:lvl8pPr>
      <a:lvl9pPr marL="1828800" algn="ctr" defTabSz="457200" rtl="0" eaLnBrk="1" fontAlgn="base" hangingPunct="1">
        <a:spcBef>
          <a:spcPct val="0"/>
        </a:spcBef>
        <a:spcAft>
          <a:spcPct val="0"/>
        </a:spcAft>
        <a:defRPr sz="2800">
          <a:solidFill>
            <a:srgbClr val="D1D3D4"/>
          </a:solidFill>
          <a:latin typeface="Exo 2"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spc="30">
          <a:solidFill>
            <a:srgbClr val="D1D3D4"/>
          </a:solidFill>
          <a:latin typeface="Exo 2 Thin"/>
          <a:ea typeface="ＭＳ Ｐゴシック" charset="0"/>
          <a:cs typeface="Exo 2 Thin"/>
        </a:defRPr>
      </a:lvl1pPr>
      <a:lvl2pPr marL="742950" indent="-285750" algn="l" defTabSz="457200" rtl="0" eaLnBrk="1" fontAlgn="base" hangingPunct="1">
        <a:spcBef>
          <a:spcPct val="20000"/>
        </a:spcBef>
        <a:spcAft>
          <a:spcPct val="0"/>
        </a:spcAft>
        <a:buFont typeface="Arial" charset="0"/>
        <a:buChar char="–"/>
        <a:defRPr sz="2000" kern="1200" spc="30">
          <a:solidFill>
            <a:srgbClr val="ED6F09"/>
          </a:solidFill>
          <a:latin typeface="Exo 2"/>
          <a:ea typeface="ＭＳ Ｐゴシック" charset="0"/>
          <a:cs typeface="Exo 2"/>
        </a:defRPr>
      </a:lvl2pPr>
      <a:lvl3pPr marL="1143000" indent="-228600" algn="l" defTabSz="457200" rtl="0" eaLnBrk="1" fontAlgn="base" hangingPunct="1">
        <a:spcBef>
          <a:spcPct val="20000"/>
        </a:spcBef>
        <a:spcAft>
          <a:spcPct val="0"/>
        </a:spcAft>
        <a:buFont typeface="Arial" charset="0"/>
        <a:buChar char="•"/>
        <a:defRPr kern="1200" spc="30">
          <a:solidFill>
            <a:srgbClr val="D1D3D4"/>
          </a:solidFill>
          <a:latin typeface="Exo 2 Thin"/>
          <a:ea typeface="ＭＳ Ｐゴシック" charset="0"/>
          <a:cs typeface="Exo 2 Thin"/>
        </a:defRPr>
      </a:lvl3pPr>
      <a:lvl4pPr marL="1600200" indent="-228600" algn="l" defTabSz="457200" rtl="0" eaLnBrk="1" fontAlgn="base" hangingPunct="1">
        <a:spcBef>
          <a:spcPct val="20000"/>
        </a:spcBef>
        <a:spcAft>
          <a:spcPct val="0"/>
        </a:spcAft>
        <a:buFont typeface="Arial" charset="0"/>
        <a:buChar char="–"/>
        <a:defRPr sz="1600" kern="1200" spc="30">
          <a:solidFill>
            <a:srgbClr val="D1D3D4"/>
          </a:solidFill>
          <a:latin typeface="Exo 2 Thin"/>
          <a:ea typeface="Exo 2 Thin" charset="0"/>
          <a:cs typeface="Exo 2 Thin"/>
        </a:defRPr>
      </a:lvl4pPr>
      <a:lvl5pPr marL="2057400" indent="-228600" algn="l" defTabSz="457200" rtl="0" eaLnBrk="1" fontAlgn="base" hangingPunct="1">
        <a:spcBef>
          <a:spcPct val="20000"/>
        </a:spcBef>
        <a:spcAft>
          <a:spcPct val="0"/>
        </a:spcAft>
        <a:buFont typeface="Arial" charset="0"/>
        <a:buChar char="»"/>
        <a:defRPr sz="1600" kern="1200" spc="30">
          <a:solidFill>
            <a:srgbClr val="D1D3D4"/>
          </a:solidFill>
          <a:latin typeface="Exo 2 Thin"/>
          <a:ea typeface="Exo 2 Thin" charset="0"/>
          <a:cs typeface="Exo 2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coctf.com/" TargetMode="External"/><Relationship Id="rId2" Type="http://schemas.openxmlformats.org/officeDocument/2006/relationships/hyperlink" Target="https://365.csaw.io/" TargetMode="External"/><Relationship Id="rId1" Type="http://schemas.openxmlformats.org/officeDocument/2006/relationships/slideLayout" Target="../slideLayouts/slideLayout3.xml"/><Relationship Id="rId5" Type="http://schemas.openxmlformats.org/officeDocument/2006/relationships/hyperlink" Target="https://capturetheflag.withgoogle.com/" TargetMode="External"/><Relationship Id="rId4" Type="http://schemas.openxmlformats.org/officeDocument/2006/relationships/hyperlink" Target="https://microcorruption.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3challs.com/" TargetMode="External"/><Relationship Id="rId7" Type="http://schemas.openxmlformats.org/officeDocument/2006/relationships/hyperlink" Target="https://github.com/Vector35/PwnAdventureZ"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ourcery.pwnadventure.com/" TargetMode="External"/><Relationship Id="rId5" Type="http://schemas.openxmlformats.org/officeDocument/2006/relationships/hyperlink" Target="https://ringzer0ctf.com/challenges" TargetMode="External"/><Relationship Id="rId4" Type="http://schemas.openxmlformats.org/officeDocument/2006/relationships/hyperlink" Target="https://mobisec.reyammer.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D6F09"/>
                </a:solidFill>
              </a:rPr>
              <a:t>CTF Beginner’s Guide</a:t>
            </a:r>
            <a:br>
              <a:rPr lang="en-US" dirty="0"/>
            </a:br>
            <a:r>
              <a:rPr lang="en-US" sz="1200" dirty="0"/>
              <a:t>Spenser Reinhardt – Talos Intelligence</a:t>
            </a:r>
            <a:endParaRPr lang="en-US" dirty="0"/>
          </a:p>
        </p:txBody>
      </p:sp>
    </p:spTree>
    <p:extLst>
      <p:ext uri="{BB962C8B-B14F-4D97-AF65-F5344CB8AC3E}">
        <p14:creationId xmlns:p14="http://schemas.microsoft.com/office/powerpoint/2010/main" val="994862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09BC-04FE-464A-B6B5-B587308423CA}"/>
              </a:ext>
            </a:extLst>
          </p:cNvPr>
          <p:cNvSpPr>
            <a:spLocks noGrp="1"/>
          </p:cNvSpPr>
          <p:nvPr>
            <p:ph type="ctrTitle"/>
          </p:nvPr>
        </p:nvSpPr>
        <p:spPr/>
        <p:txBody>
          <a:bodyPr/>
          <a:lstStyle/>
          <a:p>
            <a:r>
              <a:rPr lang="en-US" dirty="0"/>
              <a:t>Source Code Analysis</a:t>
            </a:r>
          </a:p>
        </p:txBody>
      </p:sp>
    </p:spTree>
    <p:extLst>
      <p:ext uri="{BB962C8B-B14F-4D97-AF65-F5344CB8AC3E}">
        <p14:creationId xmlns:p14="http://schemas.microsoft.com/office/powerpoint/2010/main" val="517300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1B41-ECF1-8540-8335-E7275FA8028E}"/>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p>
        </p:txBody>
      </p:sp>
      <p:pic>
        <p:nvPicPr>
          <p:cNvPr id="3" name="Picture 2">
            <a:extLst>
              <a:ext uri="{FF2B5EF4-FFF2-40B4-BE49-F238E27FC236}">
                <a16:creationId xmlns:a16="http://schemas.microsoft.com/office/drawing/2014/main" id="{3DE17DF0-77AB-DC47-85F3-9DDC1B1F51BD}"/>
              </a:ext>
            </a:extLst>
          </p:cNvPr>
          <p:cNvPicPr>
            <a:picLocks noChangeAspect="1"/>
          </p:cNvPicPr>
          <p:nvPr/>
        </p:nvPicPr>
        <p:blipFill>
          <a:blip r:embed="rId3"/>
          <a:stretch>
            <a:fillRect/>
          </a:stretch>
        </p:blipFill>
        <p:spPr>
          <a:xfrm>
            <a:off x="1310915" y="783170"/>
            <a:ext cx="6522170" cy="4149250"/>
          </a:xfrm>
          <a:prstGeom prst="rect">
            <a:avLst/>
          </a:prstGeom>
        </p:spPr>
      </p:pic>
    </p:spTree>
    <p:extLst>
      <p:ext uri="{BB962C8B-B14F-4D97-AF65-F5344CB8AC3E}">
        <p14:creationId xmlns:p14="http://schemas.microsoft.com/office/powerpoint/2010/main" val="304628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1B41-ECF1-8540-8335-E7275FA8028E}"/>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p>
        </p:txBody>
      </p:sp>
      <p:pic>
        <p:nvPicPr>
          <p:cNvPr id="4" name="Picture 3">
            <a:extLst>
              <a:ext uri="{FF2B5EF4-FFF2-40B4-BE49-F238E27FC236}">
                <a16:creationId xmlns:a16="http://schemas.microsoft.com/office/drawing/2014/main" id="{7B960A00-8394-154F-9F96-6190B84B30FA}"/>
              </a:ext>
            </a:extLst>
          </p:cNvPr>
          <p:cNvPicPr>
            <a:picLocks noChangeAspect="1"/>
          </p:cNvPicPr>
          <p:nvPr/>
        </p:nvPicPr>
        <p:blipFill>
          <a:blip r:embed="rId3"/>
          <a:stretch>
            <a:fillRect/>
          </a:stretch>
        </p:blipFill>
        <p:spPr>
          <a:xfrm>
            <a:off x="1388977" y="783170"/>
            <a:ext cx="6366045" cy="4149250"/>
          </a:xfrm>
          <a:prstGeom prst="rect">
            <a:avLst/>
          </a:prstGeom>
        </p:spPr>
      </p:pic>
    </p:spTree>
    <p:extLst>
      <p:ext uri="{BB962C8B-B14F-4D97-AF65-F5344CB8AC3E}">
        <p14:creationId xmlns:p14="http://schemas.microsoft.com/office/powerpoint/2010/main" val="2635902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C608-12AB-7B49-B5FD-4BEDA8F8CF1C}"/>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p>
        </p:txBody>
      </p:sp>
      <p:pic>
        <p:nvPicPr>
          <p:cNvPr id="3" name="Picture 2">
            <a:extLst>
              <a:ext uri="{FF2B5EF4-FFF2-40B4-BE49-F238E27FC236}">
                <a16:creationId xmlns:a16="http://schemas.microsoft.com/office/drawing/2014/main" id="{59758BEB-DB5B-F448-88E9-6A99DE8FABE0}"/>
              </a:ext>
            </a:extLst>
          </p:cNvPr>
          <p:cNvPicPr>
            <a:picLocks noChangeAspect="1"/>
          </p:cNvPicPr>
          <p:nvPr/>
        </p:nvPicPr>
        <p:blipFill>
          <a:blip r:embed="rId3"/>
          <a:stretch>
            <a:fillRect/>
          </a:stretch>
        </p:blipFill>
        <p:spPr>
          <a:xfrm>
            <a:off x="1600200" y="783170"/>
            <a:ext cx="5943600" cy="4182530"/>
          </a:xfrm>
          <a:prstGeom prst="rect">
            <a:avLst/>
          </a:prstGeom>
        </p:spPr>
      </p:pic>
    </p:spTree>
    <p:extLst>
      <p:ext uri="{BB962C8B-B14F-4D97-AF65-F5344CB8AC3E}">
        <p14:creationId xmlns:p14="http://schemas.microsoft.com/office/powerpoint/2010/main" val="224774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C608-12AB-7B49-B5FD-4BEDA8F8CF1C}"/>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p>
        </p:txBody>
      </p:sp>
      <p:pic>
        <p:nvPicPr>
          <p:cNvPr id="4" name="Picture 3">
            <a:extLst>
              <a:ext uri="{FF2B5EF4-FFF2-40B4-BE49-F238E27FC236}">
                <a16:creationId xmlns:a16="http://schemas.microsoft.com/office/drawing/2014/main" id="{16E468E0-CBAC-D54A-B0EF-DF087AD6E16A}"/>
              </a:ext>
            </a:extLst>
          </p:cNvPr>
          <p:cNvPicPr>
            <a:picLocks noChangeAspect="1"/>
          </p:cNvPicPr>
          <p:nvPr/>
        </p:nvPicPr>
        <p:blipFill>
          <a:blip r:embed="rId3"/>
          <a:stretch>
            <a:fillRect/>
          </a:stretch>
        </p:blipFill>
        <p:spPr>
          <a:xfrm>
            <a:off x="596900" y="783170"/>
            <a:ext cx="7950200" cy="4155925"/>
          </a:xfrm>
          <a:prstGeom prst="rect">
            <a:avLst/>
          </a:prstGeom>
        </p:spPr>
      </p:pic>
    </p:spTree>
    <p:extLst>
      <p:ext uri="{BB962C8B-B14F-4D97-AF65-F5344CB8AC3E}">
        <p14:creationId xmlns:p14="http://schemas.microsoft.com/office/powerpoint/2010/main" val="197002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AA93-21F1-C04E-9CE7-799A168A0F6F}"/>
              </a:ext>
            </a:extLst>
          </p:cNvPr>
          <p:cNvSpPr>
            <a:spLocks noGrp="1"/>
          </p:cNvSpPr>
          <p:nvPr>
            <p:ph type="title"/>
          </p:nvPr>
        </p:nvSpPr>
        <p:spPr/>
        <p:txBody>
          <a:bodyPr/>
          <a:lstStyle/>
          <a:p>
            <a:r>
              <a:rPr lang="en-US" dirty="0" err="1"/>
              <a:t>pokemans</a:t>
            </a:r>
            <a:r>
              <a:rPr lang="en-US" dirty="0"/>
              <a:t>(FILE* f)</a:t>
            </a:r>
          </a:p>
        </p:txBody>
      </p:sp>
      <p:pic>
        <p:nvPicPr>
          <p:cNvPr id="3" name="Picture 2">
            <a:extLst>
              <a:ext uri="{FF2B5EF4-FFF2-40B4-BE49-F238E27FC236}">
                <a16:creationId xmlns:a16="http://schemas.microsoft.com/office/drawing/2014/main" id="{B995C2CE-2B90-E946-A30D-9C5D7AB8F535}"/>
              </a:ext>
            </a:extLst>
          </p:cNvPr>
          <p:cNvPicPr>
            <a:picLocks noChangeAspect="1"/>
          </p:cNvPicPr>
          <p:nvPr/>
        </p:nvPicPr>
        <p:blipFill>
          <a:blip r:embed="rId3"/>
          <a:stretch>
            <a:fillRect/>
          </a:stretch>
        </p:blipFill>
        <p:spPr>
          <a:xfrm>
            <a:off x="1199213" y="783170"/>
            <a:ext cx="6745574" cy="4162599"/>
          </a:xfrm>
          <a:prstGeom prst="rect">
            <a:avLst/>
          </a:prstGeom>
        </p:spPr>
      </p:pic>
    </p:spTree>
    <p:extLst>
      <p:ext uri="{BB962C8B-B14F-4D97-AF65-F5344CB8AC3E}">
        <p14:creationId xmlns:p14="http://schemas.microsoft.com/office/powerpoint/2010/main" val="2242321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4737-2696-A645-95F1-450FC92D1640}"/>
              </a:ext>
            </a:extLst>
          </p:cNvPr>
          <p:cNvSpPr>
            <a:spLocks noGrp="1"/>
          </p:cNvSpPr>
          <p:nvPr>
            <p:ph type="title"/>
          </p:nvPr>
        </p:nvSpPr>
        <p:spPr/>
        <p:txBody>
          <a:bodyPr/>
          <a:lstStyle/>
          <a:p>
            <a:r>
              <a:rPr lang="en-US" dirty="0" err="1"/>
              <a:t>checksec</a:t>
            </a:r>
            <a:r>
              <a:rPr lang="en-US" dirty="0"/>
              <a:t>(FILE* f)</a:t>
            </a:r>
          </a:p>
        </p:txBody>
      </p:sp>
      <p:pic>
        <p:nvPicPr>
          <p:cNvPr id="3" name="Picture 2">
            <a:extLst>
              <a:ext uri="{FF2B5EF4-FFF2-40B4-BE49-F238E27FC236}">
                <a16:creationId xmlns:a16="http://schemas.microsoft.com/office/drawing/2014/main" id="{0092F644-AABB-2946-A7AA-389B52341655}"/>
              </a:ext>
            </a:extLst>
          </p:cNvPr>
          <p:cNvPicPr>
            <a:picLocks noChangeAspect="1"/>
          </p:cNvPicPr>
          <p:nvPr/>
        </p:nvPicPr>
        <p:blipFill>
          <a:blip r:embed="rId3"/>
          <a:stretch>
            <a:fillRect/>
          </a:stretch>
        </p:blipFill>
        <p:spPr>
          <a:xfrm>
            <a:off x="2279650" y="783170"/>
            <a:ext cx="4584700" cy="3670300"/>
          </a:xfrm>
          <a:prstGeom prst="rect">
            <a:avLst/>
          </a:prstGeom>
        </p:spPr>
      </p:pic>
    </p:spTree>
    <p:extLst>
      <p:ext uri="{BB962C8B-B14F-4D97-AF65-F5344CB8AC3E}">
        <p14:creationId xmlns:p14="http://schemas.microsoft.com/office/powerpoint/2010/main" val="1228002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4C8E-7231-4B4C-9B91-6AC819E73E11}"/>
              </a:ext>
            </a:extLst>
          </p:cNvPr>
          <p:cNvSpPr>
            <a:spLocks noGrp="1"/>
          </p:cNvSpPr>
          <p:nvPr>
            <p:ph type="ctrTitle"/>
          </p:nvPr>
        </p:nvSpPr>
        <p:spPr/>
        <p:txBody>
          <a:bodyPr/>
          <a:lstStyle/>
          <a:p>
            <a:r>
              <a:rPr lang="en-US" dirty="0"/>
              <a:t>Binary Analysis</a:t>
            </a:r>
          </a:p>
        </p:txBody>
      </p:sp>
    </p:spTree>
    <p:extLst>
      <p:ext uri="{BB962C8B-B14F-4D97-AF65-F5344CB8AC3E}">
        <p14:creationId xmlns:p14="http://schemas.microsoft.com/office/powerpoint/2010/main" val="4144390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824F-9E24-8B49-ADE0-6EA6AC8A7FFC}"/>
              </a:ext>
            </a:extLst>
          </p:cNvPr>
          <p:cNvSpPr>
            <a:spLocks noGrp="1"/>
          </p:cNvSpPr>
          <p:nvPr>
            <p:ph type="title"/>
          </p:nvPr>
        </p:nvSpPr>
        <p:spPr/>
        <p:txBody>
          <a:bodyPr/>
          <a:lstStyle/>
          <a:p>
            <a:r>
              <a:rPr lang="en-US" dirty="0"/>
              <a:t>.start</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F1B83731-88F1-A642-AF8F-EF65E16586FB}"/>
              </a:ext>
            </a:extLst>
          </p:cNvPr>
          <p:cNvPicPr>
            <a:picLocks noChangeAspect="1"/>
          </p:cNvPicPr>
          <p:nvPr/>
        </p:nvPicPr>
        <p:blipFill>
          <a:blip r:embed="rId3"/>
          <a:stretch>
            <a:fillRect/>
          </a:stretch>
        </p:blipFill>
        <p:spPr>
          <a:xfrm>
            <a:off x="2845053" y="783170"/>
            <a:ext cx="3453893" cy="4142576"/>
          </a:xfrm>
          <a:prstGeom prst="rect">
            <a:avLst/>
          </a:prstGeom>
        </p:spPr>
      </p:pic>
    </p:spTree>
    <p:extLst>
      <p:ext uri="{BB962C8B-B14F-4D97-AF65-F5344CB8AC3E}">
        <p14:creationId xmlns:p14="http://schemas.microsoft.com/office/powerpoint/2010/main" val="89566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824F-9E24-8B49-ADE0-6EA6AC8A7FFC}"/>
              </a:ext>
            </a:extLst>
          </p:cNvPr>
          <p:cNvSpPr>
            <a:spLocks noGrp="1"/>
          </p:cNvSpPr>
          <p:nvPr>
            <p:ph type="title"/>
          </p:nvPr>
        </p:nvSpPr>
        <p:spPr/>
        <p:txBody>
          <a:bodyPr/>
          <a:lstStyle/>
          <a:p>
            <a:r>
              <a:rPr lang="en-US" dirty="0"/>
              <a:t>.start</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7CF8ED1D-59ED-EA4D-92D2-2BE9469EC1AA}"/>
              </a:ext>
            </a:extLst>
          </p:cNvPr>
          <p:cNvPicPr>
            <a:picLocks noChangeAspect="1"/>
          </p:cNvPicPr>
          <p:nvPr/>
        </p:nvPicPr>
        <p:blipFill>
          <a:blip r:embed="rId2"/>
          <a:stretch>
            <a:fillRect/>
          </a:stretch>
        </p:blipFill>
        <p:spPr>
          <a:xfrm>
            <a:off x="2010877" y="783170"/>
            <a:ext cx="5122246" cy="4162599"/>
          </a:xfrm>
          <a:prstGeom prst="rect">
            <a:avLst/>
          </a:prstGeom>
        </p:spPr>
      </p:pic>
    </p:spTree>
    <p:extLst>
      <p:ext uri="{BB962C8B-B14F-4D97-AF65-F5344CB8AC3E}">
        <p14:creationId xmlns:p14="http://schemas.microsoft.com/office/powerpoint/2010/main" val="8591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5" name="Content Placeholder 4">
            <a:extLst>
              <a:ext uri="{FF2B5EF4-FFF2-40B4-BE49-F238E27FC236}">
                <a16:creationId xmlns:a16="http://schemas.microsoft.com/office/drawing/2014/main" id="{FE70F7AB-F0D6-7E43-AEE8-964FE828A054}"/>
              </a:ext>
            </a:extLst>
          </p:cNvPr>
          <p:cNvSpPr>
            <a:spLocks noGrp="1"/>
          </p:cNvSpPr>
          <p:nvPr>
            <p:ph sz="quarter" idx="10"/>
          </p:nvPr>
        </p:nvSpPr>
        <p:spPr>
          <a:xfrm>
            <a:off x="1309862" y="783170"/>
            <a:ext cx="5082596" cy="4171532"/>
          </a:xfrm>
        </p:spPr>
        <p:txBody>
          <a:bodyPr>
            <a:normAutofit/>
          </a:bodyPr>
          <a:lstStyle/>
          <a:p>
            <a:r>
              <a:rPr lang="en-US" sz="1800" dirty="0"/>
              <a:t>Minnesota -&gt; Michigan -&gt; Maryland</a:t>
            </a:r>
          </a:p>
          <a:p>
            <a:r>
              <a:rPr lang="en-US" sz="1800" dirty="0"/>
              <a:t>Work Stuff</a:t>
            </a:r>
          </a:p>
          <a:p>
            <a:pPr lvl="1"/>
            <a:r>
              <a:rPr lang="en-US" sz="1400" dirty="0"/>
              <a:t>Helpdesk (Managed Services)</a:t>
            </a:r>
          </a:p>
          <a:p>
            <a:pPr lvl="1"/>
            <a:r>
              <a:rPr lang="en-US" sz="1400" dirty="0"/>
              <a:t>Desktop Admin (Healthcare &amp;&amp; Financial)</a:t>
            </a:r>
          </a:p>
          <a:p>
            <a:pPr lvl="1"/>
            <a:r>
              <a:rPr lang="en-US" sz="1400" dirty="0"/>
              <a:t>Specialized Support/Development (Startup)</a:t>
            </a:r>
          </a:p>
          <a:p>
            <a:pPr lvl="1"/>
            <a:r>
              <a:rPr lang="en-US" sz="1400" dirty="0"/>
              <a:t>Senior Research Engineer (Talos)</a:t>
            </a:r>
          </a:p>
          <a:p>
            <a:r>
              <a:rPr lang="en-US" sz="1800" dirty="0"/>
              <a:t>Languages</a:t>
            </a:r>
          </a:p>
          <a:p>
            <a:pPr lvl="1"/>
            <a:r>
              <a:rPr lang="en-US" sz="1400" dirty="0"/>
              <a:t>Python</a:t>
            </a:r>
          </a:p>
          <a:p>
            <a:pPr lvl="1"/>
            <a:r>
              <a:rPr lang="en-US" sz="1400" dirty="0"/>
              <a:t>C/C++ </a:t>
            </a:r>
          </a:p>
          <a:p>
            <a:pPr lvl="1"/>
            <a:r>
              <a:rPr lang="en-US" sz="1400" dirty="0"/>
              <a:t>ASM (x86/x64/</a:t>
            </a:r>
            <a:r>
              <a:rPr lang="en-US" sz="1400" dirty="0" err="1"/>
              <a:t>mips</a:t>
            </a:r>
            <a:r>
              <a:rPr lang="en-US" sz="1400" dirty="0"/>
              <a:t>/</a:t>
            </a:r>
            <a:r>
              <a:rPr lang="en-US" sz="1400" dirty="0" err="1"/>
              <a:t>ppc</a:t>
            </a:r>
            <a:r>
              <a:rPr lang="en-US" sz="1400" dirty="0"/>
              <a:t>) </a:t>
            </a:r>
          </a:p>
          <a:p>
            <a:pPr lvl="1"/>
            <a:r>
              <a:rPr lang="en-US" sz="1400" dirty="0"/>
              <a:t>Rust</a:t>
            </a:r>
          </a:p>
          <a:p>
            <a:r>
              <a:rPr lang="en-US" sz="1800" dirty="0"/>
              <a:t>Def Con Goon (NOC)</a:t>
            </a:r>
          </a:p>
          <a:p>
            <a:r>
              <a:rPr lang="en-US" sz="1800" dirty="0"/>
              <a:t>Team Shellphish (UCSB)</a:t>
            </a:r>
          </a:p>
          <a:p>
            <a:r>
              <a:rPr lang="en-US" sz="1800" dirty="0"/>
              <a:t>The Internet </a:t>
            </a:r>
            <a:r>
              <a:rPr lang="en-US" sz="1800" dirty="0" err="1"/>
              <a:t>Explorerers</a:t>
            </a:r>
            <a:r>
              <a:rPr lang="en-US" sz="1800" dirty="0"/>
              <a:t> (Talos)</a:t>
            </a:r>
          </a:p>
        </p:txBody>
      </p:sp>
      <p:pic>
        <p:nvPicPr>
          <p:cNvPr id="4" name="Picture 3">
            <a:extLst>
              <a:ext uri="{FF2B5EF4-FFF2-40B4-BE49-F238E27FC236}">
                <a16:creationId xmlns:a16="http://schemas.microsoft.com/office/drawing/2014/main" id="{EB051B08-1FF1-9147-9DBC-1880E0EB481B}"/>
              </a:ext>
            </a:extLst>
          </p:cNvPr>
          <p:cNvPicPr>
            <a:picLocks noChangeAspect="1"/>
          </p:cNvPicPr>
          <p:nvPr/>
        </p:nvPicPr>
        <p:blipFill>
          <a:blip r:embed="rId3"/>
          <a:stretch>
            <a:fillRect/>
          </a:stretch>
        </p:blipFill>
        <p:spPr>
          <a:xfrm>
            <a:off x="6737965" y="1272527"/>
            <a:ext cx="1948835" cy="2598447"/>
          </a:xfrm>
          <a:prstGeom prst="rect">
            <a:avLst/>
          </a:prstGeom>
        </p:spPr>
      </p:pic>
    </p:spTree>
    <p:extLst>
      <p:ext uri="{BB962C8B-B14F-4D97-AF65-F5344CB8AC3E}">
        <p14:creationId xmlns:p14="http://schemas.microsoft.com/office/powerpoint/2010/main" val="398830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F788638B-EE5E-8F47-BBEF-A26B01B2AD18}"/>
              </a:ext>
            </a:extLst>
          </p:cNvPr>
          <p:cNvPicPr>
            <a:picLocks noChangeAspect="1"/>
          </p:cNvPicPr>
          <p:nvPr/>
        </p:nvPicPr>
        <p:blipFill>
          <a:blip r:embed="rId3"/>
          <a:stretch>
            <a:fillRect/>
          </a:stretch>
        </p:blipFill>
        <p:spPr>
          <a:xfrm>
            <a:off x="1174750" y="783170"/>
            <a:ext cx="6794500" cy="4135902"/>
          </a:xfrm>
          <a:prstGeom prst="rect">
            <a:avLst/>
          </a:prstGeom>
        </p:spPr>
      </p:pic>
    </p:spTree>
    <p:extLst>
      <p:ext uri="{BB962C8B-B14F-4D97-AF65-F5344CB8AC3E}">
        <p14:creationId xmlns:p14="http://schemas.microsoft.com/office/powerpoint/2010/main" val="1311621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Binary Ninja</a:t>
            </a:r>
            <a:endParaRPr lang="en-US" dirty="0">
              <a:solidFill>
                <a:srgbClr val="ED6F09"/>
              </a:solidFill>
            </a:endParaRPr>
          </a:p>
        </p:txBody>
      </p:sp>
      <p:pic>
        <p:nvPicPr>
          <p:cNvPr id="4" name="Picture 3">
            <a:extLst>
              <a:ext uri="{FF2B5EF4-FFF2-40B4-BE49-F238E27FC236}">
                <a16:creationId xmlns:a16="http://schemas.microsoft.com/office/drawing/2014/main" id="{7F56708D-25B7-C84C-AAED-6425321A649B}"/>
              </a:ext>
            </a:extLst>
          </p:cNvPr>
          <p:cNvPicPr>
            <a:picLocks noChangeAspect="1"/>
          </p:cNvPicPr>
          <p:nvPr/>
        </p:nvPicPr>
        <p:blipFill>
          <a:blip r:embed="rId3"/>
          <a:stretch>
            <a:fillRect/>
          </a:stretch>
        </p:blipFill>
        <p:spPr>
          <a:xfrm>
            <a:off x="1682505" y="783170"/>
            <a:ext cx="5778990" cy="4209321"/>
          </a:xfrm>
          <a:prstGeom prst="rect">
            <a:avLst/>
          </a:prstGeom>
        </p:spPr>
      </p:pic>
    </p:spTree>
    <p:extLst>
      <p:ext uri="{BB962C8B-B14F-4D97-AF65-F5344CB8AC3E}">
        <p14:creationId xmlns:p14="http://schemas.microsoft.com/office/powerpoint/2010/main" val="19640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F1A8E919-28F4-CD46-BFB1-7D9EBD45259C}"/>
              </a:ext>
            </a:extLst>
          </p:cNvPr>
          <p:cNvPicPr>
            <a:picLocks noChangeAspect="1"/>
          </p:cNvPicPr>
          <p:nvPr/>
        </p:nvPicPr>
        <p:blipFill>
          <a:blip r:embed="rId3"/>
          <a:stretch>
            <a:fillRect/>
          </a:stretch>
        </p:blipFill>
        <p:spPr>
          <a:xfrm>
            <a:off x="894638" y="783170"/>
            <a:ext cx="7354724" cy="4162599"/>
          </a:xfrm>
          <a:prstGeom prst="rect">
            <a:avLst/>
          </a:prstGeom>
        </p:spPr>
      </p:pic>
    </p:spTree>
    <p:extLst>
      <p:ext uri="{BB962C8B-B14F-4D97-AF65-F5344CB8AC3E}">
        <p14:creationId xmlns:p14="http://schemas.microsoft.com/office/powerpoint/2010/main" val="843536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BBCCDD67-3166-8F43-BD3E-5AF02EC3E030}"/>
              </a:ext>
            </a:extLst>
          </p:cNvPr>
          <p:cNvPicPr>
            <a:picLocks noChangeAspect="1"/>
          </p:cNvPicPr>
          <p:nvPr/>
        </p:nvPicPr>
        <p:blipFill>
          <a:blip r:embed="rId2"/>
          <a:stretch>
            <a:fillRect/>
          </a:stretch>
        </p:blipFill>
        <p:spPr>
          <a:xfrm>
            <a:off x="1219200" y="783170"/>
            <a:ext cx="6705600" cy="3886200"/>
          </a:xfrm>
          <a:prstGeom prst="rect">
            <a:avLst/>
          </a:prstGeom>
        </p:spPr>
      </p:pic>
    </p:spTree>
    <p:extLst>
      <p:ext uri="{BB962C8B-B14F-4D97-AF65-F5344CB8AC3E}">
        <p14:creationId xmlns:p14="http://schemas.microsoft.com/office/powerpoint/2010/main" val="994883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14480BF8-D9A7-124F-B23B-BA6F69528B34}"/>
              </a:ext>
            </a:extLst>
          </p:cNvPr>
          <p:cNvPicPr>
            <a:picLocks noChangeAspect="1"/>
          </p:cNvPicPr>
          <p:nvPr/>
        </p:nvPicPr>
        <p:blipFill>
          <a:blip r:embed="rId2"/>
          <a:stretch>
            <a:fillRect/>
          </a:stretch>
        </p:blipFill>
        <p:spPr>
          <a:xfrm>
            <a:off x="1967208" y="783170"/>
            <a:ext cx="5209584" cy="4169274"/>
          </a:xfrm>
          <a:prstGeom prst="rect">
            <a:avLst/>
          </a:prstGeom>
        </p:spPr>
      </p:pic>
    </p:spTree>
    <p:extLst>
      <p:ext uri="{BB962C8B-B14F-4D97-AF65-F5344CB8AC3E}">
        <p14:creationId xmlns:p14="http://schemas.microsoft.com/office/powerpoint/2010/main" val="54400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777-1092-A543-BADC-D272CF5B6B9C}"/>
              </a:ext>
            </a:extLst>
          </p:cNvPr>
          <p:cNvSpPr>
            <a:spLocks noGrp="1"/>
          </p:cNvSpPr>
          <p:nvPr>
            <p:ph type="title"/>
          </p:nvPr>
        </p:nvSpPr>
        <p:spPr/>
        <p:txBody>
          <a:bodyPr/>
          <a:lstStyle/>
          <a:p>
            <a:r>
              <a:rPr lang="en-US" dirty="0"/>
              <a:t>main(</a:t>
            </a:r>
            <a:r>
              <a:rPr lang="en-US" dirty="0" err="1"/>
              <a:t>int</a:t>
            </a:r>
            <a:r>
              <a:rPr lang="en-US" dirty="0"/>
              <a:t> </a:t>
            </a:r>
            <a:r>
              <a:rPr lang="en-US" dirty="0" err="1"/>
              <a:t>argc</a:t>
            </a:r>
            <a:r>
              <a:rPr lang="en-US" dirty="0"/>
              <a:t>, char **</a:t>
            </a:r>
            <a:r>
              <a:rPr lang="en-US" dirty="0" err="1"/>
              <a:t>argv</a:t>
            </a:r>
            <a:r>
              <a:rPr lang="en-US" dirty="0"/>
              <a:t>)</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B97402D5-7F4C-3744-9975-7EAB8E4EB67B}"/>
              </a:ext>
            </a:extLst>
          </p:cNvPr>
          <p:cNvPicPr>
            <a:picLocks noChangeAspect="1"/>
          </p:cNvPicPr>
          <p:nvPr/>
        </p:nvPicPr>
        <p:blipFill>
          <a:blip r:embed="rId2"/>
          <a:stretch>
            <a:fillRect/>
          </a:stretch>
        </p:blipFill>
        <p:spPr>
          <a:xfrm>
            <a:off x="2231939" y="783170"/>
            <a:ext cx="4680122" cy="4142576"/>
          </a:xfrm>
          <a:prstGeom prst="rect">
            <a:avLst/>
          </a:prstGeom>
        </p:spPr>
      </p:pic>
    </p:spTree>
    <p:extLst>
      <p:ext uri="{BB962C8B-B14F-4D97-AF65-F5344CB8AC3E}">
        <p14:creationId xmlns:p14="http://schemas.microsoft.com/office/powerpoint/2010/main" val="1063285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3A10ED62-F766-A945-8504-771AE30EBC92}"/>
              </a:ext>
            </a:extLst>
          </p:cNvPr>
          <p:cNvPicPr>
            <a:picLocks noChangeAspect="1"/>
          </p:cNvPicPr>
          <p:nvPr/>
        </p:nvPicPr>
        <p:blipFill>
          <a:blip r:embed="rId3"/>
          <a:stretch>
            <a:fillRect/>
          </a:stretch>
        </p:blipFill>
        <p:spPr>
          <a:xfrm>
            <a:off x="240356" y="783170"/>
            <a:ext cx="8663288" cy="4155925"/>
          </a:xfrm>
          <a:prstGeom prst="rect">
            <a:avLst/>
          </a:prstGeom>
        </p:spPr>
      </p:pic>
    </p:spTree>
    <p:extLst>
      <p:ext uri="{BB962C8B-B14F-4D97-AF65-F5344CB8AC3E}">
        <p14:creationId xmlns:p14="http://schemas.microsoft.com/office/powerpoint/2010/main" val="3518541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Binary Ninja</a:t>
            </a:r>
            <a:endParaRPr lang="en-US" dirty="0">
              <a:solidFill>
                <a:srgbClr val="ED6F09"/>
              </a:solidFill>
            </a:endParaRPr>
          </a:p>
        </p:txBody>
      </p:sp>
      <p:pic>
        <p:nvPicPr>
          <p:cNvPr id="4" name="Picture 3">
            <a:extLst>
              <a:ext uri="{FF2B5EF4-FFF2-40B4-BE49-F238E27FC236}">
                <a16:creationId xmlns:a16="http://schemas.microsoft.com/office/drawing/2014/main" id="{3BEB471B-552E-314C-B5EC-DBCA1FCF60B1}"/>
              </a:ext>
            </a:extLst>
          </p:cNvPr>
          <p:cNvPicPr>
            <a:picLocks noChangeAspect="1"/>
          </p:cNvPicPr>
          <p:nvPr/>
        </p:nvPicPr>
        <p:blipFill>
          <a:blip r:embed="rId3"/>
          <a:stretch>
            <a:fillRect/>
          </a:stretch>
        </p:blipFill>
        <p:spPr>
          <a:xfrm>
            <a:off x="123477" y="823141"/>
            <a:ext cx="8897046" cy="3497218"/>
          </a:xfrm>
          <a:prstGeom prst="rect">
            <a:avLst/>
          </a:prstGeom>
        </p:spPr>
      </p:pic>
    </p:spTree>
    <p:extLst>
      <p:ext uri="{BB962C8B-B14F-4D97-AF65-F5344CB8AC3E}">
        <p14:creationId xmlns:p14="http://schemas.microsoft.com/office/powerpoint/2010/main" val="243353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2BDB2B76-720D-DF41-8676-94FB1775A750}"/>
              </a:ext>
            </a:extLst>
          </p:cNvPr>
          <p:cNvPicPr>
            <a:picLocks noChangeAspect="1"/>
          </p:cNvPicPr>
          <p:nvPr/>
        </p:nvPicPr>
        <p:blipFill>
          <a:blip r:embed="rId3"/>
          <a:stretch>
            <a:fillRect/>
          </a:stretch>
        </p:blipFill>
        <p:spPr>
          <a:xfrm>
            <a:off x="126814" y="1056198"/>
            <a:ext cx="8850325" cy="3031104"/>
          </a:xfrm>
          <a:prstGeom prst="rect">
            <a:avLst/>
          </a:prstGeom>
        </p:spPr>
      </p:pic>
    </p:spTree>
    <p:extLst>
      <p:ext uri="{BB962C8B-B14F-4D97-AF65-F5344CB8AC3E}">
        <p14:creationId xmlns:p14="http://schemas.microsoft.com/office/powerpoint/2010/main" val="191350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517852AD-DC41-0B43-B0C1-F4E9893D04C7}"/>
              </a:ext>
            </a:extLst>
          </p:cNvPr>
          <p:cNvPicPr>
            <a:picLocks noChangeAspect="1"/>
          </p:cNvPicPr>
          <p:nvPr/>
        </p:nvPicPr>
        <p:blipFill>
          <a:blip r:embed="rId2"/>
          <a:stretch>
            <a:fillRect/>
          </a:stretch>
        </p:blipFill>
        <p:spPr>
          <a:xfrm>
            <a:off x="730250" y="783170"/>
            <a:ext cx="7683500" cy="4135902"/>
          </a:xfrm>
          <a:prstGeom prst="rect">
            <a:avLst/>
          </a:prstGeom>
        </p:spPr>
      </p:pic>
    </p:spTree>
    <p:extLst>
      <p:ext uri="{BB962C8B-B14F-4D97-AF65-F5344CB8AC3E}">
        <p14:creationId xmlns:p14="http://schemas.microsoft.com/office/powerpoint/2010/main" val="88998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2EEF-9ACA-314C-8CDC-65A1A93961CD}"/>
              </a:ext>
            </a:extLst>
          </p:cNvPr>
          <p:cNvSpPr>
            <a:spLocks noGrp="1"/>
          </p:cNvSpPr>
          <p:nvPr>
            <p:ph type="title"/>
          </p:nvPr>
        </p:nvSpPr>
        <p:spPr/>
        <p:txBody>
          <a:bodyPr/>
          <a:lstStyle/>
          <a:p>
            <a:r>
              <a:rPr lang="en-US" dirty="0"/>
              <a:t>What is CTF?</a:t>
            </a:r>
          </a:p>
        </p:txBody>
      </p:sp>
      <p:sp>
        <p:nvSpPr>
          <p:cNvPr id="3" name="Content Placeholder 2">
            <a:extLst>
              <a:ext uri="{FF2B5EF4-FFF2-40B4-BE49-F238E27FC236}">
                <a16:creationId xmlns:a16="http://schemas.microsoft.com/office/drawing/2014/main" id="{27C36DFB-CF32-4A43-BC1D-89DC5DE164D3}"/>
              </a:ext>
            </a:extLst>
          </p:cNvPr>
          <p:cNvSpPr>
            <a:spLocks noGrp="1"/>
          </p:cNvSpPr>
          <p:nvPr>
            <p:ph sz="quarter" idx="10"/>
          </p:nvPr>
        </p:nvSpPr>
        <p:spPr/>
        <p:txBody>
          <a:bodyPr/>
          <a:lstStyle/>
          <a:p>
            <a:r>
              <a:rPr lang="en-US" dirty="0"/>
              <a:t>Capture The Flag (CTF)</a:t>
            </a:r>
          </a:p>
          <a:p>
            <a:pPr lvl="1"/>
            <a:r>
              <a:rPr lang="en-US" dirty="0"/>
              <a:t>CTFs are events hosted online or held at InfoSec conferences, that consist of a set of challenges of varying difficulties and skillsets required to complete each challenge.</a:t>
            </a:r>
          </a:p>
          <a:p>
            <a:r>
              <a:rPr lang="en-US" dirty="0"/>
              <a:t>Constraints</a:t>
            </a:r>
          </a:p>
          <a:p>
            <a:pPr lvl="1"/>
            <a:r>
              <a:rPr lang="en-US" dirty="0"/>
              <a:t>Time based, usually 1 weekend</a:t>
            </a:r>
          </a:p>
          <a:p>
            <a:pPr lvl="1"/>
            <a:r>
              <a:rPr lang="en-US" dirty="0"/>
              <a:t>Solve challenge -&gt; Get flag -&gt; Score points -&gt; Win Prize!</a:t>
            </a:r>
          </a:p>
          <a:p>
            <a:r>
              <a:rPr lang="en-US" dirty="0"/>
              <a:t>Benefits</a:t>
            </a:r>
          </a:p>
          <a:p>
            <a:pPr lvl="1"/>
            <a:r>
              <a:rPr lang="en-US" dirty="0"/>
              <a:t>Challenges with known solutions</a:t>
            </a:r>
          </a:p>
          <a:p>
            <a:pPr lvl="1"/>
            <a:r>
              <a:rPr lang="en-US" dirty="0"/>
              <a:t>Unrestrictive way to learn new skills &amp; techniques</a:t>
            </a:r>
          </a:p>
          <a:p>
            <a:endParaRPr lang="en-US" dirty="0"/>
          </a:p>
        </p:txBody>
      </p:sp>
    </p:spTree>
    <p:extLst>
      <p:ext uri="{BB962C8B-B14F-4D97-AF65-F5344CB8AC3E}">
        <p14:creationId xmlns:p14="http://schemas.microsoft.com/office/powerpoint/2010/main" val="2579558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2F500671-65FD-CD45-8EAC-030DE545E6E6}"/>
              </a:ext>
            </a:extLst>
          </p:cNvPr>
          <p:cNvPicPr>
            <a:picLocks noChangeAspect="1"/>
          </p:cNvPicPr>
          <p:nvPr/>
        </p:nvPicPr>
        <p:blipFill>
          <a:blip r:embed="rId2"/>
          <a:stretch>
            <a:fillRect/>
          </a:stretch>
        </p:blipFill>
        <p:spPr>
          <a:xfrm>
            <a:off x="2889250" y="783170"/>
            <a:ext cx="3365500" cy="4114800"/>
          </a:xfrm>
          <a:prstGeom prst="rect">
            <a:avLst/>
          </a:prstGeom>
        </p:spPr>
      </p:pic>
    </p:spTree>
    <p:extLst>
      <p:ext uri="{BB962C8B-B14F-4D97-AF65-F5344CB8AC3E}">
        <p14:creationId xmlns:p14="http://schemas.microsoft.com/office/powerpoint/2010/main" val="3053930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EC85-16AB-2D42-828F-201E08B5E483}"/>
              </a:ext>
            </a:extLst>
          </p:cNvPr>
          <p:cNvSpPr>
            <a:spLocks noGrp="1"/>
          </p:cNvSpPr>
          <p:nvPr>
            <p:ph type="title"/>
          </p:nvPr>
        </p:nvSpPr>
        <p:spPr/>
        <p:txBody>
          <a:bodyPr/>
          <a:lstStyle/>
          <a:p>
            <a:r>
              <a:rPr lang="en-US" dirty="0" err="1"/>
              <a:t>readInput</a:t>
            </a:r>
            <a:r>
              <a:rPr lang="en-US" dirty="0"/>
              <a:t>(</a:t>
            </a:r>
            <a:r>
              <a:rPr lang="en-US" dirty="0" err="1"/>
              <a:t>int</a:t>
            </a:r>
            <a:r>
              <a:rPr lang="en-US" dirty="0"/>
              <a:t> sock)</a:t>
            </a:r>
            <a:br>
              <a:rPr lang="en-US" dirty="0"/>
            </a:br>
            <a:r>
              <a:rPr lang="en-US" sz="1200" dirty="0">
                <a:solidFill>
                  <a:srgbClr val="ED6F09"/>
                </a:solidFill>
              </a:rPr>
              <a:t>IDA Pro</a:t>
            </a:r>
            <a:endParaRPr lang="en-US" dirty="0">
              <a:solidFill>
                <a:srgbClr val="ED6F09"/>
              </a:solidFill>
            </a:endParaRPr>
          </a:p>
        </p:txBody>
      </p:sp>
      <p:pic>
        <p:nvPicPr>
          <p:cNvPr id="3" name="Picture 2">
            <a:extLst>
              <a:ext uri="{FF2B5EF4-FFF2-40B4-BE49-F238E27FC236}">
                <a16:creationId xmlns:a16="http://schemas.microsoft.com/office/drawing/2014/main" id="{8F112F62-4BC5-A74F-9993-FDD52B68667B}"/>
              </a:ext>
            </a:extLst>
          </p:cNvPr>
          <p:cNvPicPr>
            <a:picLocks noChangeAspect="1"/>
          </p:cNvPicPr>
          <p:nvPr/>
        </p:nvPicPr>
        <p:blipFill>
          <a:blip r:embed="rId2"/>
          <a:stretch>
            <a:fillRect/>
          </a:stretch>
        </p:blipFill>
        <p:spPr>
          <a:xfrm>
            <a:off x="133489" y="783170"/>
            <a:ext cx="8877022" cy="3836328"/>
          </a:xfrm>
          <a:prstGeom prst="rect">
            <a:avLst/>
          </a:prstGeom>
        </p:spPr>
      </p:pic>
    </p:spTree>
    <p:extLst>
      <p:ext uri="{BB962C8B-B14F-4D97-AF65-F5344CB8AC3E}">
        <p14:creationId xmlns:p14="http://schemas.microsoft.com/office/powerpoint/2010/main" val="666384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Binary Ninja</a:t>
            </a:r>
            <a:endParaRPr lang="en-US" dirty="0"/>
          </a:p>
        </p:txBody>
      </p:sp>
      <p:pic>
        <p:nvPicPr>
          <p:cNvPr id="4" name="Picture 3">
            <a:extLst>
              <a:ext uri="{FF2B5EF4-FFF2-40B4-BE49-F238E27FC236}">
                <a16:creationId xmlns:a16="http://schemas.microsoft.com/office/drawing/2014/main" id="{54DEAA7B-DE64-0B4D-BA23-E1072449D0CC}"/>
              </a:ext>
            </a:extLst>
          </p:cNvPr>
          <p:cNvPicPr>
            <a:picLocks noChangeAspect="1"/>
          </p:cNvPicPr>
          <p:nvPr/>
        </p:nvPicPr>
        <p:blipFill>
          <a:blip r:embed="rId2"/>
          <a:stretch>
            <a:fillRect/>
          </a:stretch>
        </p:blipFill>
        <p:spPr>
          <a:xfrm>
            <a:off x="530678" y="783170"/>
            <a:ext cx="8082643" cy="4175948"/>
          </a:xfrm>
          <a:prstGeom prst="rect">
            <a:avLst/>
          </a:prstGeom>
        </p:spPr>
      </p:pic>
    </p:spTree>
    <p:extLst>
      <p:ext uri="{BB962C8B-B14F-4D97-AF65-F5344CB8AC3E}">
        <p14:creationId xmlns:p14="http://schemas.microsoft.com/office/powerpoint/2010/main" val="2790352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Binary Ninja</a:t>
            </a:r>
            <a:endParaRPr lang="en-US" dirty="0"/>
          </a:p>
        </p:txBody>
      </p:sp>
      <p:pic>
        <p:nvPicPr>
          <p:cNvPr id="3" name="Picture 2">
            <a:extLst>
              <a:ext uri="{FF2B5EF4-FFF2-40B4-BE49-F238E27FC236}">
                <a16:creationId xmlns:a16="http://schemas.microsoft.com/office/drawing/2014/main" id="{E715C849-D767-AA4C-AE44-C7327B12EFA7}"/>
              </a:ext>
            </a:extLst>
          </p:cNvPr>
          <p:cNvPicPr>
            <a:picLocks noChangeAspect="1"/>
          </p:cNvPicPr>
          <p:nvPr/>
        </p:nvPicPr>
        <p:blipFill>
          <a:blip r:embed="rId2"/>
          <a:stretch>
            <a:fillRect/>
          </a:stretch>
        </p:blipFill>
        <p:spPr>
          <a:xfrm>
            <a:off x="0" y="783170"/>
            <a:ext cx="9144000" cy="4142576"/>
          </a:xfrm>
          <a:prstGeom prst="rect">
            <a:avLst/>
          </a:prstGeom>
        </p:spPr>
      </p:pic>
    </p:spTree>
    <p:extLst>
      <p:ext uri="{BB962C8B-B14F-4D97-AF65-F5344CB8AC3E}">
        <p14:creationId xmlns:p14="http://schemas.microsoft.com/office/powerpoint/2010/main" val="1200092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IDA Pro</a:t>
            </a:r>
            <a:endParaRPr lang="en-US" dirty="0"/>
          </a:p>
        </p:txBody>
      </p:sp>
      <p:pic>
        <p:nvPicPr>
          <p:cNvPr id="3" name="Picture 2">
            <a:extLst>
              <a:ext uri="{FF2B5EF4-FFF2-40B4-BE49-F238E27FC236}">
                <a16:creationId xmlns:a16="http://schemas.microsoft.com/office/drawing/2014/main" id="{715F1BB8-B1C2-AB47-AF24-48E8F9415C03}"/>
              </a:ext>
            </a:extLst>
          </p:cNvPr>
          <p:cNvPicPr>
            <a:picLocks noChangeAspect="1"/>
          </p:cNvPicPr>
          <p:nvPr/>
        </p:nvPicPr>
        <p:blipFill>
          <a:blip r:embed="rId2"/>
          <a:stretch>
            <a:fillRect/>
          </a:stretch>
        </p:blipFill>
        <p:spPr>
          <a:xfrm>
            <a:off x="1041292" y="783170"/>
            <a:ext cx="7061415" cy="4155925"/>
          </a:xfrm>
          <a:prstGeom prst="rect">
            <a:avLst/>
          </a:prstGeom>
        </p:spPr>
      </p:pic>
    </p:spTree>
    <p:extLst>
      <p:ext uri="{BB962C8B-B14F-4D97-AF65-F5344CB8AC3E}">
        <p14:creationId xmlns:p14="http://schemas.microsoft.com/office/powerpoint/2010/main" val="527795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4C09-B257-8644-B7B3-5191E5E4DCB0}"/>
              </a:ext>
            </a:extLst>
          </p:cNvPr>
          <p:cNvSpPr>
            <a:spLocks noGrp="1"/>
          </p:cNvSpPr>
          <p:nvPr>
            <p:ph type="title"/>
          </p:nvPr>
        </p:nvSpPr>
        <p:spPr/>
        <p:txBody>
          <a:bodyPr/>
          <a:lstStyle/>
          <a:p>
            <a:r>
              <a:rPr lang="en-US" dirty="0" err="1"/>
              <a:t>pokemans</a:t>
            </a:r>
            <a:r>
              <a:rPr lang="en-US" dirty="0"/>
              <a:t>(FILE* f)</a:t>
            </a:r>
            <a:br>
              <a:rPr lang="en-US" dirty="0"/>
            </a:br>
            <a:r>
              <a:rPr lang="en-US" sz="1200" dirty="0">
                <a:solidFill>
                  <a:srgbClr val="ED6F09"/>
                </a:solidFill>
              </a:rPr>
              <a:t>IDA Pro</a:t>
            </a:r>
            <a:endParaRPr lang="en-US" dirty="0"/>
          </a:p>
        </p:txBody>
      </p:sp>
      <p:pic>
        <p:nvPicPr>
          <p:cNvPr id="3" name="Picture 2">
            <a:extLst>
              <a:ext uri="{FF2B5EF4-FFF2-40B4-BE49-F238E27FC236}">
                <a16:creationId xmlns:a16="http://schemas.microsoft.com/office/drawing/2014/main" id="{266EF436-D910-0348-A232-657AD32B57C6}"/>
              </a:ext>
            </a:extLst>
          </p:cNvPr>
          <p:cNvPicPr>
            <a:picLocks noChangeAspect="1"/>
          </p:cNvPicPr>
          <p:nvPr/>
        </p:nvPicPr>
        <p:blipFill>
          <a:blip r:embed="rId2"/>
          <a:stretch>
            <a:fillRect/>
          </a:stretch>
        </p:blipFill>
        <p:spPr>
          <a:xfrm>
            <a:off x="714375" y="783170"/>
            <a:ext cx="7715250" cy="4149250"/>
          </a:xfrm>
          <a:prstGeom prst="rect">
            <a:avLst/>
          </a:prstGeom>
        </p:spPr>
      </p:pic>
    </p:spTree>
    <p:extLst>
      <p:ext uri="{BB962C8B-B14F-4D97-AF65-F5344CB8AC3E}">
        <p14:creationId xmlns:p14="http://schemas.microsoft.com/office/powerpoint/2010/main" val="1929073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956-03F9-0646-A304-719F30B9D715}"/>
              </a:ext>
            </a:extLst>
          </p:cNvPr>
          <p:cNvSpPr>
            <a:spLocks noGrp="1"/>
          </p:cNvSpPr>
          <p:nvPr>
            <p:ph type="title"/>
          </p:nvPr>
        </p:nvSpPr>
        <p:spPr/>
        <p:txBody>
          <a:bodyPr/>
          <a:lstStyle/>
          <a:p>
            <a:r>
              <a:rPr lang="en-US" dirty="0" err="1"/>
              <a:t>checksec</a:t>
            </a:r>
            <a:r>
              <a:rPr lang="en-US" dirty="0"/>
              <a:t>(FILE* f)</a:t>
            </a:r>
            <a:br>
              <a:rPr lang="en-US" dirty="0"/>
            </a:br>
            <a:r>
              <a:rPr lang="en-US" sz="1200" dirty="0">
                <a:solidFill>
                  <a:srgbClr val="ED6F09"/>
                </a:solidFill>
              </a:rPr>
              <a:t>Binary Ninja</a:t>
            </a:r>
            <a:endParaRPr lang="en-US" dirty="0">
              <a:solidFill>
                <a:srgbClr val="ED6F09"/>
              </a:solidFill>
            </a:endParaRPr>
          </a:p>
        </p:txBody>
      </p:sp>
      <p:pic>
        <p:nvPicPr>
          <p:cNvPr id="3" name="Picture 2">
            <a:extLst>
              <a:ext uri="{FF2B5EF4-FFF2-40B4-BE49-F238E27FC236}">
                <a16:creationId xmlns:a16="http://schemas.microsoft.com/office/drawing/2014/main" id="{39F8F052-9DF8-534A-8B20-273D6911764F}"/>
              </a:ext>
            </a:extLst>
          </p:cNvPr>
          <p:cNvPicPr>
            <a:picLocks noChangeAspect="1"/>
          </p:cNvPicPr>
          <p:nvPr/>
        </p:nvPicPr>
        <p:blipFill>
          <a:blip r:embed="rId2"/>
          <a:stretch>
            <a:fillRect/>
          </a:stretch>
        </p:blipFill>
        <p:spPr>
          <a:xfrm>
            <a:off x="1896232" y="783170"/>
            <a:ext cx="5351536" cy="4202646"/>
          </a:xfrm>
          <a:prstGeom prst="rect">
            <a:avLst/>
          </a:prstGeom>
        </p:spPr>
      </p:pic>
    </p:spTree>
    <p:extLst>
      <p:ext uri="{BB962C8B-B14F-4D97-AF65-F5344CB8AC3E}">
        <p14:creationId xmlns:p14="http://schemas.microsoft.com/office/powerpoint/2010/main" val="182138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956-03F9-0646-A304-719F30B9D715}"/>
              </a:ext>
            </a:extLst>
          </p:cNvPr>
          <p:cNvSpPr>
            <a:spLocks noGrp="1"/>
          </p:cNvSpPr>
          <p:nvPr>
            <p:ph type="title"/>
          </p:nvPr>
        </p:nvSpPr>
        <p:spPr/>
        <p:txBody>
          <a:bodyPr/>
          <a:lstStyle/>
          <a:p>
            <a:r>
              <a:rPr lang="en-US" dirty="0" err="1"/>
              <a:t>checksec</a:t>
            </a:r>
            <a:r>
              <a:rPr lang="en-US" dirty="0"/>
              <a:t>(FILE* f)</a:t>
            </a:r>
            <a:br>
              <a:rPr lang="en-US" dirty="0"/>
            </a:br>
            <a:r>
              <a:rPr lang="en-US" sz="1200" dirty="0">
                <a:solidFill>
                  <a:srgbClr val="ED6F09"/>
                </a:solidFill>
              </a:rPr>
              <a:t>IDA Pro</a:t>
            </a:r>
            <a:endParaRPr lang="en-US" dirty="0">
              <a:solidFill>
                <a:srgbClr val="ED6F09"/>
              </a:solidFill>
            </a:endParaRPr>
          </a:p>
        </p:txBody>
      </p:sp>
      <p:pic>
        <p:nvPicPr>
          <p:cNvPr id="5" name="Picture 4">
            <a:extLst>
              <a:ext uri="{FF2B5EF4-FFF2-40B4-BE49-F238E27FC236}">
                <a16:creationId xmlns:a16="http://schemas.microsoft.com/office/drawing/2014/main" id="{29872644-7523-3144-92C6-A864C515A266}"/>
              </a:ext>
            </a:extLst>
          </p:cNvPr>
          <p:cNvPicPr>
            <a:picLocks noChangeAspect="1"/>
          </p:cNvPicPr>
          <p:nvPr/>
        </p:nvPicPr>
        <p:blipFill>
          <a:blip r:embed="rId2"/>
          <a:stretch>
            <a:fillRect/>
          </a:stretch>
        </p:blipFill>
        <p:spPr>
          <a:xfrm>
            <a:off x="2909820" y="783170"/>
            <a:ext cx="3324359" cy="4102529"/>
          </a:xfrm>
          <a:prstGeom prst="rect">
            <a:avLst/>
          </a:prstGeom>
        </p:spPr>
      </p:pic>
    </p:spTree>
    <p:extLst>
      <p:ext uri="{BB962C8B-B14F-4D97-AF65-F5344CB8AC3E}">
        <p14:creationId xmlns:p14="http://schemas.microsoft.com/office/powerpoint/2010/main" val="2895961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95B0-83FF-9945-AE8F-B5D83267E2DE}"/>
              </a:ext>
            </a:extLst>
          </p:cNvPr>
          <p:cNvSpPr>
            <a:spLocks noGrp="1"/>
          </p:cNvSpPr>
          <p:nvPr>
            <p:ph type="ctrTitle"/>
          </p:nvPr>
        </p:nvSpPr>
        <p:spPr/>
        <p:txBody>
          <a:bodyPr/>
          <a:lstStyle/>
          <a:p>
            <a:r>
              <a:rPr lang="en-US" dirty="0"/>
              <a:t>Exploitation</a:t>
            </a:r>
          </a:p>
        </p:txBody>
      </p:sp>
    </p:spTree>
    <p:extLst>
      <p:ext uri="{BB962C8B-B14F-4D97-AF65-F5344CB8AC3E}">
        <p14:creationId xmlns:p14="http://schemas.microsoft.com/office/powerpoint/2010/main" val="3414238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8377-9DAB-FC48-986E-BB6499A5F579}"/>
              </a:ext>
            </a:extLst>
          </p:cNvPr>
          <p:cNvSpPr>
            <a:spLocks noGrp="1"/>
          </p:cNvSpPr>
          <p:nvPr>
            <p:ph type="title"/>
          </p:nvPr>
        </p:nvSpPr>
        <p:spPr/>
        <p:txBody>
          <a:bodyPr/>
          <a:lstStyle/>
          <a:p>
            <a:r>
              <a:rPr lang="en-US" dirty="0"/>
              <a:t>Getting the Flag</a:t>
            </a:r>
          </a:p>
        </p:txBody>
      </p:sp>
      <p:pic>
        <p:nvPicPr>
          <p:cNvPr id="3" name="Picture 2">
            <a:extLst>
              <a:ext uri="{FF2B5EF4-FFF2-40B4-BE49-F238E27FC236}">
                <a16:creationId xmlns:a16="http://schemas.microsoft.com/office/drawing/2014/main" id="{9AFDC0AA-C78A-E042-8CFC-B61FD418FEFF}"/>
              </a:ext>
            </a:extLst>
          </p:cNvPr>
          <p:cNvPicPr>
            <a:picLocks noChangeAspect="1"/>
          </p:cNvPicPr>
          <p:nvPr/>
        </p:nvPicPr>
        <p:blipFill>
          <a:blip r:embed="rId2"/>
          <a:stretch>
            <a:fillRect/>
          </a:stretch>
        </p:blipFill>
        <p:spPr>
          <a:xfrm>
            <a:off x="2763738" y="783170"/>
            <a:ext cx="3616523" cy="4182623"/>
          </a:xfrm>
          <a:prstGeom prst="rect">
            <a:avLst/>
          </a:prstGeom>
        </p:spPr>
      </p:pic>
    </p:spTree>
    <p:extLst>
      <p:ext uri="{BB962C8B-B14F-4D97-AF65-F5344CB8AC3E}">
        <p14:creationId xmlns:p14="http://schemas.microsoft.com/office/powerpoint/2010/main" val="565945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7DF3-78A4-DF4C-ACF8-92F5E4B3F6F3}"/>
              </a:ext>
            </a:extLst>
          </p:cNvPr>
          <p:cNvSpPr>
            <a:spLocks noGrp="1"/>
          </p:cNvSpPr>
          <p:nvPr>
            <p:ph type="title"/>
          </p:nvPr>
        </p:nvSpPr>
        <p:spPr/>
        <p:txBody>
          <a:bodyPr/>
          <a:lstStyle/>
          <a:p>
            <a:r>
              <a:rPr lang="en-US" dirty="0"/>
              <a:t>Types of CTFs</a:t>
            </a:r>
          </a:p>
        </p:txBody>
      </p:sp>
      <p:sp>
        <p:nvSpPr>
          <p:cNvPr id="3" name="Content Placeholder 2">
            <a:extLst>
              <a:ext uri="{FF2B5EF4-FFF2-40B4-BE49-F238E27FC236}">
                <a16:creationId xmlns:a16="http://schemas.microsoft.com/office/drawing/2014/main" id="{820962A3-22CB-E149-A852-72D7EF5079D9}"/>
              </a:ext>
            </a:extLst>
          </p:cNvPr>
          <p:cNvSpPr>
            <a:spLocks noGrp="1"/>
          </p:cNvSpPr>
          <p:nvPr>
            <p:ph sz="quarter" idx="10"/>
          </p:nvPr>
        </p:nvSpPr>
        <p:spPr>
          <a:xfrm>
            <a:off x="1019262" y="1137320"/>
            <a:ext cx="3049398" cy="2919194"/>
          </a:xfrm>
        </p:spPr>
        <p:txBody>
          <a:bodyPr>
            <a:normAutofit/>
          </a:bodyPr>
          <a:lstStyle/>
          <a:p>
            <a:r>
              <a:rPr lang="en-US" dirty="0"/>
              <a:t>Team Styles</a:t>
            </a:r>
          </a:p>
          <a:p>
            <a:pPr lvl="1"/>
            <a:r>
              <a:rPr lang="en-US" dirty="0"/>
              <a:t>Red Team only</a:t>
            </a:r>
          </a:p>
          <a:p>
            <a:pPr lvl="1"/>
            <a:r>
              <a:rPr lang="en-US" dirty="0"/>
              <a:t>Red &amp; Blue Team</a:t>
            </a:r>
          </a:p>
          <a:p>
            <a:r>
              <a:rPr lang="en-US" dirty="0"/>
              <a:t>Game Styles</a:t>
            </a:r>
          </a:p>
          <a:p>
            <a:pPr lvl="1"/>
            <a:r>
              <a:rPr lang="en-US" dirty="0"/>
              <a:t>Attack and Defense</a:t>
            </a:r>
          </a:p>
          <a:p>
            <a:pPr lvl="1"/>
            <a:r>
              <a:rPr lang="en-US" dirty="0"/>
              <a:t>Jeopardy</a:t>
            </a:r>
          </a:p>
          <a:p>
            <a:pPr lvl="1"/>
            <a:r>
              <a:rPr lang="en-US" dirty="0"/>
              <a:t>Progressive</a:t>
            </a:r>
          </a:p>
        </p:txBody>
      </p:sp>
      <p:sp>
        <p:nvSpPr>
          <p:cNvPr id="5" name="Content Placeholder 2">
            <a:extLst>
              <a:ext uri="{FF2B5EF4-FFF2-40B4-BE49-F238E27FC236}">
                <a16:creationId xmlns:a16="http://schemas.microsoft.com/office/drawing/2014/main" id="{08B87848-5C7A-AF40-8436-9127031D9EEE}"/>
              </a:ext>
            </a:extLst>
          </p:cNvPr>
          <p:cNvSpPr txBox="1">
            <a:spLocks/>
          </p:cNvSpPr>
          <p:nvPr/>
        </p:nvSpPr>
        <p:spPr>
          <a:xfrm>
            <a:off x="4874005" y="894038"/>
            <a:ext cx="3338817" cy="3778629"/>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400" b="0" i="0" kern="1200" spc="30">
                <a:solidFill>
                  <a:srgbClr val="D1D3D4"/>
                </a:solidFill>
                <a:latin typeface="Exo 2 Light" charset="0"/>
                <a:ea typeface="Exo 2 Light" charset="0"/>
                <a:cs typeface="Exo 2 Light" charset="0"/>
              </a:defRPr>
            </a:lvl1pPr>
            <a:lvl2pPr marL="742950" indent="-285750" algn="l" defTabSz="457200" rtl="0" eaLnBrk="1" fontAlgn="base" hangingPunct="1">
              <a:spcBef>
                <a:spcPct val="20000"/>
              </a:spcBef>
              <a:spcAft>
                <a:spcPct val="0"/>
              </a:spcAft>
              <a:buFont typeface="Arial" charset="0"/>
              <a:buChar char="–"/>
              <a:defRPr sz="2000" kern="1200" spc="30">
                <a:solidFill>
                  <a:srgbClr val="ED6F09"/>
                </a:solidFill>
                <a:latin typeface="Exo 2"/>
                <a:ea typeface="ＭＳ Ｐゴシック" charset="0"/>
                <a:cs typeface="Exo 2"/>
              </a:defRPr>
            </a:lvl2pPr>
            <a:lvl3pPr marL="1143000" indent="-228600" algn="l" defTabSz="457200" rtl="0" eaLnBrk="1" fontAlgn="base" hangingPunct="1">
              <a:spcBef>
                <a:spcPct val="20000"/>
              </a:spcBef>
              <a:spcAft>
                <a:spcPct val="0"/>
              </a:spcAft>
              <a:buFont typeface="Arial" charset="0"/>
              <a:buChar char="•"/>
              <a:defRPr kern="1200" spc="30">
                <a:solidFill>
                  <a:srgbClr val="D1D3D4"/>
                </a:solidFill>
                <a:latin typeface="Exo 2 Thin"/>
                <a:ea typeface="ＭＳ Ｐゴシック" charset="0"/>
                <a:cs typeface="Exo 2 Thin"/>
              </a:defRPr>
            </a:lvl3pPr>
            <a:lvl4pPr marL="1600200" indent="-228600" algn="l" defTabSz="457200" rtl="0" eaLnBrk="1" fontAlgn="base" hangingPunct="1">
              <a:spcBef>
                <a:spcPct val="20000"/>
              </a:spcBef>
              <a:spcAft>
                <a:spcPct val="0"/>
              </a:spcAft>
              <a:buFont typeface="Arial" charset="0"/>
              <a:buChar char="–"/>
              <a:defRPr sz="1600" kern="1200" spc="30">
                <a:solidFill>
                  <a:srgbClr val="D1D3D4"/>
                </a:solidFill>
                <a:latin typeface="Exo 2 Thin"/>
                <a:ea typeface="Exo 2 Thin" charset="0"/>
                <a:cs typeface="Exo 2 Thin"/>
              </a:defRPr>
            </a:lvl4pPr>
            <a:lvl5pPr marL="2057400" indent="-228600" algn="l" defTabSz="457200" rtl="0" eaLnBrk="1" fontAlgn="base" hangingPunct="1">
              <a:spcBef>
                <a:spcPct val="20000"/>
              </a:spcBef>
              <a:spcAft>
                <a:spcPct val="0"/>
              </a:spcAft>
              <a:buFont typeface="Arial" charset="0"/>
              <a:buChar char="»"/>
              <a:defRPr sz="1600" kern="1200" spc="30">
                <a:solidFill>
                  <a:srgbClr val="D1D3D4"/>
                </a:solidFill>
                <a:latin typeface="Exo 2 Thin"/>
                <a:ea typeface="Exo 2 Thin" charset="0"/>
                <a:cs typeface="Exo 2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Challenge Categories</a:t>
            </a:r>
          </a:p>
          <a:p>
            <a:pPr lvl="1"/>
            <a:r>
              <a:rPr lang="en-US" dirty="0"/>
              <a:t>Programming</a:t>
            </a:r>
          </a:p>
          <a:p>
            <a:pPr lvl="1"/>
            <a:r>
              <a:rPr lang="en-US" dirty="0"/>
              <a:t>Cryptography</a:t>
            </a:r>
          </a:p>
          <a:p>
            <a:pPr lvl="1"/>
            <a:r>
              <a:rPr lang="en-US" dirty="0"/>
              <a:t>Steganography</a:t>
            </a:r>
          </a:p>
          <a:p>
            <a:pPr lvl="1"/>
            <a:r>
              <a:rPr lang="en-US" dirty="0"/>
              <a:t>Mobile Devices</a:t>
            </a:r>
          </a:p>
          <a:p>
            <a:pPr lvl="1"/>
            <a:r>
              <a:rPr lang="en-US" dirty="0"/>
              <a:t>Embedded Devices</a:t>
            </a:r>
          </a:p>
          <a:p>
            <a:pPr lvl="1"/>
            <a:r>
              <a:rPr lang="en-US" dirty="0"/>
              <a:t>Reverse Engineering</a:t>
            </a:r>
          </a:p>
          <a:p>
            <a:pPr lvl="1"/>
            <a:r>
              <a:rPr lang="en-US" dirty="0"/>
              <a:t>Binary Exploitation</a:t>
            </a:r>
          </a:p>
          <a:p>
            <a:pPr lvl="1"/>
            <a:r>
              <a:rPr lang="en-US" dirty="0"/>
              <a:t>Web Exploitation</a:t>
            </a:r>
          </a:p>
        </p:txBody>
      </p:sp>
    </p:spTree>
    <p:extLst>
      <p:ext uri="{BB962C8B-B14F-4D97-AF65-F5344CB8AC3E}">
        <p14:creationId xmlns:p14="http://schemas.microsoft.com/office/powerpoint/2010/main" val="2377539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BF2D-3D9D-694A-8C8C-CBA303753A8D}"/>
              </a:ext>
            </a:extLst>
          </p:cNvPr>
          <p:cNvSpPr>
            <a:spLocks noGrp="1"/>
          </p:cNvSpPr>
          <p:nvPr>
            <p:ph type="title"/>
          </p:nvPr>
        </p:nvSpPr>
        <p:spPr/>
        <p:txBody>
          <a:bodyPr/>
          <a:lstStyle/>
          <a:p>
            <a:r>
              <a:rPr lang="en-US" dirty="0"/>
              <a:t>Stack Frames</a:t>
            </a:r>
          </a:p>
        </p:txBody>
      </p:sp>
      <p:pic>
        <p:nvPicPr>
          <p:cNvPr id="3" name="Picture 2">
            <a:extLst>
              <a:ext uri="{FF2B5EF4-FFF2-40B4-BE49-F238E27FC236}">
                <a16:creationId xmlns:a16="http://schemas.microsoft.com/office/drawing/2014/main" id="{9F20987E-33D9-5043-87E8-6B64CFDA051E}"/>
              </a:ext>
            </a:extLst>
          </p:cNvPr>
          <p:cNvPicPr>
            <a:picLocks noChangeAspect="1"/>
          </p:cNvPicPr>
          <p:nvPr/>
        </p:nvPicPr>
        <p:blipFill>
          <a:blip r:embed="rId2"/>
          <a:stretch>
            <a:fillRect/>
          </a:stretch>
        </p:blipFill>
        <p:spPr>
          <a:xfrm>
            <a:off x="1098550" y="783170"/>
            <a:ext cx="6946900" cy="3937000"/>
          </a:xfrm>
          <a:prstGeom prst="rect">
            <a:avLst/>
          </a:prstGeom>
        </p:spPr>
      </p:pic>
    </p:spTree>
    <p:extLst>
      <p:ext uri="{BB962C8B-B14F-4D97-AF65-F5344CB8AC3E}">
        <p14:creationId xmlns:p14="http://schemas.microsoft.com/office/powerpoint/2010/main" val="231396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D4DA-300F-5642-BBA1-A7F1B7E2E2D0}"/>
              </a:ext>
            </a:extLst>
          </p:cNvPr>
          <p:cNvSpPr>
            <a:spLocks noGrp="1"/>
          </p:cNvSpPr>
          <p:nvPr>
            <p:ph type="title"/>
          </p:nvPr>
        </p:nvSpPr>
        <p:spPr/>
        <p:txBody>
          <a:bodyPr/>
          <a:lstStyle/>
          <a:p>
            <a:r>
              <a:rPr lang="en-US" dirty="0" err="1"/>
              <a:t>Pokemans</a:t>
            </a:r>
            <a:r>
              <a:rPr lang="en-US" dirty="0"/>
              <a:t> Stack</a:t>
            </a:r>
            <a:br>
              <a:rPr lang="en-US" dirty="0"/>
            </a:br>
            <a:r>
              <a:rPr lang="en-US" sz="1200" dirty="0">
                <a:solidFill>
                  <a:srgbClr val="ED6F09"/>
                </a:solidFill>
              </a:rPr>
              <a:t>Initial Layout</a:t>
            </a:r>
            <a:endParaRPr lang="en-US" dirty="0"/>
          </a:p>
        </p:txBody>
      </p:sp>
      <p:sp>
        <p:nvSpPr>
          <p:cNvPr id="4" name="Rectangle 3">
            <a:extLst>
              <a:ext uri="{FF2B5EF4-FFF2-40B4-BE49-F238E27FC236}">
                <a16:creationId xmlns:a16="http://schemas.microsoft.com/office/drawing/2014/main" id="{77974977-07B4-2F4A-9F30-0AE2A527A638}"/>
              </a:ext>
            </a:extLst>
          </p:cNvPr>
          <p:cNvSpPr/>
          <p:nvPr/>
        </p:nvSpPr>
        <p:spPr>
          <a:xfrm>
            <a:off x="2970081" y="783170"/>
            <a:ext cx="3196963" cy="410508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27CD73-B2EF-2F4B-8301-DD3999EB298B}"/>
              </a:ext>
            </a:extLst>
          </p:cNvPr>
          <p:cNvSpPr/>
          <p:nvPr/>
        </p:nvSpPr>
        <p:spPr>
          <a:xfrm>
            <a:off x="2967320" y="967053"/>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fptr</a:t>
            </a:r>
            <a:endParaRPr lang="en-US" dirty="0">
              <a:solidFill>
                <a:schemeClr val="bg2"/>
              </a:solidFill>
            </a:endParaRPr>
          </a:p>
        </p:txBody>
      </p:sp>
      <p:sp>
        <p:nvSpPr>
          <p:cNvPr id="6" name="Rectangle 5">
            <a:extLst>
              <a:ext uri="{FF2B5EF4-FFF2-40B4-BE49-F238E27FC236}">
                <a16:creationId xmlns:a16="http://schemas.microsoft.com/office/drawing/2014/main" id="{0F3C1338-6639-7047-AE27-B4BE8DB6B8FF}"/>
              </a:ext>
            </a:extLst>
          </p:cNvPr>
          <p:cNvSpPr/>
          <p:nvPr/>
        </p:nvSpPr>
        <p:spPr>
          <a:xfrm>
            <a:off x="2967320" y="127256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EIP</a:t>
            </a:r>
          </a:p>
        </p:txBody>
      </p:sp>
      <p:sp>
        <p:nvSpPr>
          <p:cNvPr id="7" name="Rectangle 6">
            <a:extLst>
              <a:ext uri="{FF2B5EF4-FFF2-40B4-BE49-F238E27FC236}">
                <a16:creationId xmlns:a16="http://schemas.microsoft.com/office/drawing/2014/main" id="{1315F10E-BBC5-6749-8357-FAC28E754E0D}"/>
              </a:ext>
            </a:extLst>
          </p:cNvPr>
          <p:cNvSpPr/>
          <p:nvPr/>
        </p:nvSpPr>
        <p:spPr>
          <a:xfrm>
            <a:off x="2967320" y="1559403"/>
            <a:ext cx="3200400"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EBP</a:t>
            </a:r>
          </a:p>
        </p:txBody>
      </p:sp>
      <p:sp>
        <p:nvSpPr>
          <p:cNvPr id="8" name="Rectangle 7">
            <a:extLst>
              <a:ext uri="{FF2B5EF4-FFF2-40B4-BE49-F238E27FC236}">
                <a16:creationId xmlns:a16="http://schemas.microsoft.com/office/drawing/2014/main" id="{9397E178-119C-2344-BA93-099E27A70FEF}"/>
              </a:ext>
            </a:extLst>
          </p:cNvPr>
          <p:cNvSpPr/>
          <p:nvPr/>
        </p:nvSpPr>
        <p:spPr>
          <a:xfrm>
            <a:off x="2966644" y="186115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pikachy</a:t>
            </a:r>
            <a:r>
              <a:rPr lang="en-US" dirty="0">
                <a:solidFill>
                  <a:schemeClr val="bg2"/>
                </a:solidFill>
              </a:rPr>
              <a:t> [ Uninitialized ]</a:t>
            </a:r>
          </a:p>
        </p:txBody>
      </p:sp>
      <p:sp>
        <p:nvSpPr>
          <p:cNvPr id="9" name="Rectangle 8">
            <a:extLst>
              <a:ext uri="{FF2B5EF4-FFF2-40B4-BE49-F238E27FC236}">
                <a16:creationId xmlns:a16="http://schemas.microsoft.com/office/drawing/2014/main" id="{F2122D11-0571-D142-868D-F314297B8D2B}"/>
              </a:ext>
            </a:extLst>
          </p:cNvPr>
          <p:cNvSpPr/>
          <p:nvPr/>
        </p:nvSpPr>
        <p:spPr>
          <a:xfrm>
            <a:off x="2968366" y="2164938"/>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[1C-1F] [ Uninitialized ]</a:t>
            </a:r>
          </a:p>
        </p:txBody>
      </p:sp>
      <p:sp>
        <p:nvSpPr>
          <p:cNvPr id="10" name="Rectangle 9">
            <a:extLst>
              <a:ext uri="{FF2B5EF4-FFF2-40B4-BE49-F238E27FC236}">
                <a16:creationId xmlns:a16="http://schemas.microsoft.com/office/drawing/2014/main" id="{A7EF30EA-B285-4549-AFEA-C52D9F16B9E9}"/>
              </a:ext>
            </a:extLst>
          </p:cNvPr>
          <p:cNvSpPr/>
          <p:nvPr/>
        </p:nvSpPr>
        <p:spPr>
          <a:xfrm>
            <a:off x="2968365" y="246781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[18-1B] [ Uninitialized ]</a:t>
            </a:r>
          </a:p>
        </p:txBody>
      </p:sp>
      <p:sp>
        <p:nvSpPr>
          <p:cNvPr id="11" name="Rectangle 10">
            <a:extLst>
              <a:ext uri="{FF2B5EF4-FFF2-40B4-BE49-F238E27FC236}">
                <a16:creationId xmlns:a16="http://schemas.microsoft.com/office/drawing/2014/main" id="{617041E5-53A3-A94F-A377-0B5BAEEA5041}"/>
              </a:ext>
            </a:extLst>
          </p:cNvPr>
          <p:cNvSpPr/>
          <p:nvPr/>
        </p:nvSpPr>
        <p:spPr>
          <a:xfrm>
            <a:off x="2968364" y="277120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[14-17] [ Uninitialized ]</a:t>
            </a:r>
          </a:p>
        </p:txBody>
      </p:sp>
      <p:sp>
        <p:nvSpPr>
          <p:cNvPr id="12" name="Rectangle 11">
            <a:extLst>
              <a:ext uri="{FF2B5EF4-FFF2-40B4-BE49-F238E27FC236}">
                <a16:creationId xmlns:a16="http://schemas.microsoft.com/office/drawing/2014/main" id="{25C5DF3F-D8C9-0E4A-8546-427C767CCE39}"/>
              </a:ext>
            </a:extLst>
          </p:cNvPr>
          <p:cNvSpPr/>
          <p:nvPr/>
        </p:nvSpPr>
        <p:spPr>
          <a:xfrm>
            <a:off x="2968364" y="306885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[10-13] [ Uninitialized ]</a:t>
            </a:r>
          </a:p>
        </p:txBody>
      </p:sp>
      <p:sp>
        <p:nvSpPr>
          <p:cNvPr id="13" name="Rectangle 12">
            <a:extLst>
              <a:ext uri="{FF2B5EF4-FFF2-40B4-BE49-F238E27FC236}">
                <a16:creationId xmlns:a16="http://schemas.microsoft.com/office/drawing/2014/main" id="{7D8622FA-0A2D-1E41-B762-3CEABEA0B828}"/>
              </a:ext>
            </a:extLst>
          </p:cNvPr>
          <p:cNvSpPr/>
          <p:nvPr/>
        </p:nvSpPr>
        <p:spPr>
          <a:xfrm>
            <a:off x="2973518" y="336494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[0C-0F] [ Uninitialized ]</a:t>
            </a:r>
          </a:p>
        </p:txBody>
      </p:sp>
      <p:sp>
        <p:nvSpPr>
          <p:cNvPr id="15" name="Rectangle 14">
            <a:extLst>
              <a:ext uri="{FF2B5EF4-FFF2-40B4-BE49-F238E27FC236}">
                <a16:creationId xmlns:a16="http://schemas.microsoft.com/office/drawing/2014/main" id="{E0220E8F-22A1-554B-9AE8-EA6F12CFD86C}"/>
              </a:ext>
            </a:extLst>
          </p:cNvPr>
          <p:cNvSpPr/>
          <p:nvPr/>
        </p:nvSpPr>
        <p:spPr>
          <a:xfrm>
            <a:off x="2973518" y="3667812"/>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[08-0B] [ Uninitialized ]</a:t>
            </a:r>
          </a:p>
        </p:txBody>
      </p:sp>
      <p:sp>
        <p:nvSpPr>
          <p:cNvPr id="16" name="Rectangle 15">
            <a:extLst>
              <a:ext uri="{FF2B5EF4-FFF2-40B4-BE49-F238E27FC236}">
                <a16:creationId xmlns:a16="http://schemas.microsoft.com/office/drawing/2014/main" id="{0BE3F85A-9F4B-F546-AE8D-5B2219B42737}"/>
              </a:ext>
            </a:extLst>
          </p:cNvPr>
          <p:cNvSpPr/>
          <p:nvPr/>
        </p:nvSpPr>
        <p:spPr>
          <a:xfrm>
            <a:off x="2973518" y="396710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[04-07] [ Uninitialized ]</a:t>
            </a:r>
          </a:p>
        </p:txBody>
      </p:sp>
      <p:sp>
        <p:nvSpPr>
          <p:cNvPr id="17" name="Rectangle 16">
            <a:extLst>
              <a:ext uri="{FF2B5EF4-FFF2-40B4-BE49-F238E27FC236}">
                <a16:creationId xmlns:a16="http://schemas.microsoft.com/office/drawing/2014/main" id="{72080B8B-87AE-404B-A119-A6397DE688DF}"/>
              </a:ext>
            </a:extLst>
          </p:cNvPr>
          <p:cNvSpPr/>
          <p:nvPr/>
        </p:nvSpPr>
        <p:spPr>
          <a:xfrm>
            <a:off x="2973518" y="4268856"/>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[00-03] [ Uninitialized ]</a:t>
            </a:r>
          </a:p>
        </p:txBody>
      </p:sp>
      <p:sp>
        <p:nvSpPr>
          <p:cNvPr id="19" name="TextBox 18">
            <a:extLst>
              <a:ext uri="{FF2B5EF4-FFF2-40B4-BE49-F238E27FC236}">
                <a16:creationId xmlns:a16="http://schemas.microsoft.com/office/drawing/2014/main" id="{9809109E-ACC8-E844-95EB-5363D0E75FE9}"/>
              </a:ext>
            </a:extLst>
          </p:cNvPr>
          <p:cNvSpPr txBox="1"/>
          <p:nvPr/>
        </p:nvSpPr>
        <p:spPr>
          <a:xfrm>
            <a:off x="6263296" y="690446"/>
            <a:ext cx="2028181" cy="369332"/>
          </a:xfrm>
          <a:prstGeom prst="rect">
            <a:avLst/>
          </a:prstGeom>
          <a:noFill/>
        </p:spPr>
        <p:txBody>
          <a:bodyPr wrap="square" rtlCol="0">
            <a:spAutoFit/>
          </a:bodyPr>
          <a:lstStyle/>
          <a:p>
            <a:r>
              <a:rPr lang="en-US" dirty="0">
                <a:solidFill>
                  <a:srgbClr val="ED6F09"/>
                </a:solidFill>
              </a:rPr>
              <a:t>0xFFFFFFFF</a:t>
            </a:r>
          </a:p>
        </p:txBody>
      </p:sp>
      <p:sp>
        <p:nvSpPr>
          <p:cNvPr id="20" name="TextBox 19">
            <a:extLst>
              <a:ext uri="{FF2B5EF4-FFF2-40B4-BE49-F238E27FC236}">
                <a16:creationId xmlns:a16="http://schemas.microsoft.com/office/drawing/2014/main" id="{7857448F-3D72-5A4D-8F45-E0E9EB26537A}"/>
              </a:ext>
            </a:extLst>
          </p:cNvPr>
          <p:cNvSpPr txBox="1"/>
          <p:nvPr/>
        </p:nvSpPr>
        <p:spPr>
          <a:xfrm>
            <a:off x="6263295" y="4526071"/>
            <a:ext cx="2028181" cy="369332"/>
          </a:xfrm>
          <a:prstGeom prst="rect">
            <a:avLst/>
          </a:prstGeom>
          <a:noFill/>
        </p:spPr>
        <p:txBody>
          <a:bodyPr wrap="square" rtlCol="0">
            <a:spAutoFit/>
          </a:bodyPr>
          <a:lstStyle/>
          <a:p>
            <a:r>
              <a:rPr lang="en-US" dirty="0">
                <a:solidFill>
                  <a:srgbClr val="ED6F09"/>
                </a:solidFill>
              </a:rPr>
              <a:t>0x00000000</a:t>
            </a:r>
          </a:p>
        </p:txBody>
      </p:sp>
      <p:sp>
        <p:nvSpPr>
          <p:cNvPr id="21" name="TextBox 20">
            <a:extLst>
              <a:ext uri="{FF2B5EF4-FFF2-40B4-BE49-F238E27FC236}">
                <a16:creationId xmlns:a16="http://schemas.microsoft.com/office/drawing/2014/main" id="{17B1F129-45F1-E244-8988-8AE1623DDC5F}"/>
              </a:ext>
            </a:extLst>
          </p:cNvPr>
          <p:cNvSpPr txBox="1"/>
          <p:nvPr/>
        </p:nvSpPr>
        <p:spPr>
          <a:xfrm>
            <a:off x="1200398" y="899473"/>
            <a:ext cx="1670670" cy="369332"/>
          </a:xfrm>
          <a:prstGeom prst="rect">
            <a:avLst/>
          </a:prstGeom>
          <a:noFill/>
        </p:spPr>
        <p:txBody>
          <a:bodyPr wrap="square" rtlCol="0">
            <a:spAutoFit/>
          </a:bodyPr>
          <a:lstStyle/>
          <a:p>
            <a:pPr algn="r"/>
            <a:r>
              <a:rPr lang="en-US" dirty="0">
                <a:solidFill>
                  <a:srgbClr val="ED6F09"/>
                </a:solidFill>
              </a:rPr>
              <a:t>Fn Parameter(s)</a:t>
            </a:r>
          </a:p>
        </p:txBody>
      </p:sp>
      <p:sp>
        <p:nvSpPr>
          <p:cNvPr id="23" name="TextBox 22">
            <a:extLst>
              <a:ext uri="{FF2B5EF4-FFF2-40B4-BE49-F238E27FC236}">
                <a16:creationId xmlns:a16="http://schemas.microsoft.com/office/drawing/2014/main" id="{4A1D3A8E-5AB0-2E44-9611-E4A6253101ED}"/>
              </a:ext>
            </a:extLst>
          </p:cNvPr>
          <p:cNvSpPr txBox="1"/>
          <p:nvPr/>
        </p:nvSpPr>
        <p:spPr>
          <a:xfrm>
            <a:off x="996902" y="1369873"/>
            <a:ext cx="1874166" cy="369332"/>
          </a:xfrm>
          <a:prstGeom prst="rect">
            <a:avLst/>
          </a:prstGeom>
          <a:noFill/>
        </p:spPr>
        <p:txBody>
          <a:bodyPr wrap="square" rtlCol="0">
            <a:spAutoFit/>
          </a:bodyPr>
          <a:lstStyle/>
          <a:p>
            <a:pPr algn="r"/>
            <a:r>
              <a:rPr lang="en-US" dirty="0">
                <a:solidFill>
                  <a:srgbClr val="ED6F09"/>
                </a:solidFill>
              </a:rPr>
              <a:t>For Prior Frame</a:t>
            </a:r>
          </a:p>
        </p:txBody>
      </p:sp>
      <p:sp>
        <p:nvSpPr>
          <p:cNvPr id="24" name="TextBox 23">
            <a:extLst>
              <a:ext uri="{FF2B5EF4-FFF2-40B4-BE49-F238E27FC236}">
                <a16:creationId xmlns:a16="http://schemas.microsoft.com/office/drawing/2014/main" id="{B56C1FD4-2B02-E640-AA33-3A6815562AFB}"/>
              </a:ext>
            </a:extLst>
          </p:cNvPr>
          <p:cNvSpPr txBox="1"/>
          <p:nvPr/>
        </p:nvSpPr>
        <p:spPr>
          <a:xfrm>
            <a:off x="1098650" y="2950581"/>
            <a:ext cx="1670670" cy="369332"/>
          </a:xfrm>
          <a:prstGeom prst="rect">
            <a:avLst/>
          </a:prstGeom>
          <a:noFill/>
        </p:spPr>
        <p:txBody>
          <a:bodyPr wrap="square" rtlCol="0">
            <a:spAutoFit/>
          </a:bodyPr>
          <a:lstStyle/>
          <a:p>
            <a:pPr algn="r"/>
            <a:r>
              <a:rPr lang="en-US" dirty="0">
                <a:solidFill>
                  <a:srgbClr val="ED6F09"/>
                </a:solidFill>
              </a:rPr>
              <a:t>Local Variables</a:t>
            </a:r>
          </a:p>
        </p:txBody>
      </p:sp>
    </p:spTree>
    <p:extLst>
      <p:ext uri="{BB962C8B-B14F-4D97-AF65-F5344CB8AC3E}">
        <p14:creationId xmlns:p14="http://schemas.microsoft.com/office/powerpoint/2010/main" val="1352611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970E-72C9-EB46-A815-FA29464491A8}"/>
              </a:ext>
            </a:extLst>
          </p:cNvPr>
          <p:cNvSpPr>
            <a:spLocks noGrp="1"/>
          </p:cNvSpPr>
          <p:nvPr>
            <p:ph type="title"/>
          </p:nvPr>
        </p:nvSpPr>
        <p:spPr/>
        <p:txBody>
          <a:bodyPr/>
          <a:lstStyle/>
          <a:p>
            <a:r>
              <a:rPr lang="en-US" dirty="0" err="1"/>
              <a:t>Exploit.py</a:t>
            </a:r>
            <a:br>
              <a:rPr lang="en-US" dirty="0"/>
            </a:br>
            <a:r>
              <a:rPr lang="en-US" sz="1200" dirty="0">
                <a:solidFill>
                  <a:srgbClr val="ED6F09"/>
                </a:solidFill>
              </a:rPr>
              <a:t>Answering the Question</a:t>
            </a:r>
            <a:endParaRPr lang="en-US" dirty="0"/>
          </a:p>
        </p:txBody>
      </p:sp>
      <p:pic>
        <p:nvPicPr>
          <p:cNvPr id="3" name="Picture 2">
            <a:extLst>
              <a:ext uri="{FF2B5EF4-FFF2-40B4-BE49-F238E27FC236}">
                <a16:creationId xmlns:a16="http://schemas.microsoft.com/office/drawing/2014/main" id="{6D480077-57C1-0E4E-A507-2E3DF3489DC4}"/>
              </a:ext>
            </a:extLst>
          </p:cNvPr>
          <p:cNvPicPr>
            <a:picLocks noChangeAspect="1"/>
          </p:cNvPicPr>
          <p:nvPr/>
        </p:nvPicPr>
        <p:blipFill>
          <a:blip r:embed="rId2"/>
          <a:stretch>
            <a:fillRect/>
          </a:stretch>
        </p:blipFill>
        <p:spPr>
          <a:xfrm>
            <a:off x="1371152" y="783170"/>
            <a:ext cx="6401695" cy="4153215"/>
          </a:xfrm>
          <a:prstGeom prst="rect">
            <a:avLst/>
          </a:prstGeom>
        </p:spPr>
      </p:pic>
    </p:spTree>
    <p:extLst>
      <p:ext uri="{BB962C8B-B14F-4D97-AF65-F5344CB8AC3E}">
        <p14:creationId xmlns:p14="http://schemas.microsoft.com/office/powerpoint/2010/main" val="1583156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D4DA-300F-5642-BBA1-A7F1B7E2E2D0}"/>
              </a:ext>
            </a:extLst>
          </p:cNvPr>
          <p:cNvSpPr>
            <a:spLocks noGrp="1"/>
          </p:cNvSpPr>
          <p:nvPr>
            <p:ph type="title"/>
          </p:nvPr>
        </p:nvSpPr>
        <p:spPr/>
        <p:txBody>
          <a:bodyPr/>
          <a:lstStyle/>
          <a:p>
            <a:r>
              <a:rPr lang="en-US" dirty="0" err="1"/>
              <a:t>Pokemans</a:t>
            </a:r>
            <a:r>
              <a:rPr lang="en-US" dirty="0"/>
              <a:t> Stack</a:t>
            </a:r>
            <a:br>
              <a:rPr lang="en-US" dirty="0"/>
            </a:br>
            <a:r>
              <a:rPr lang="en-US" sz="1200" dirty="0">
                <a:solidFill>
                  <a:srgbClr val="ED6F09"/>
                </a:solidFill>
              </a:rPr>
              <a:t>Answering the Question</a:t>
            </a:r>
            <a:endParaRPr lang="en-US" dirty="0"/>
          </a:p>
        </p:txBody>
      </p:sp>
      <p:sp>
        <p:nvSpPr>
          <p:cNvPr id="4" name="Rectangle 3">
            <a:extLst>
              <a:ext uri="{FF2B5EF4-FFF2-40B4-BE49-F238E27FC236}">
                <a16:creationId xmlns:a16="http://schemas.microsoft.com/office/drawing/2014/main" id="{77974977-07B4-2F4A-9F30-0AE2A527A638}"/>
              </a:ext>
            </a:extLst>
          </p:cNvPr>
          <p:cNvSpPr/>
          <p:nvPr/>
        </p:nvSpPr>
        <p:spPr>
          <a:xfrm>
            <a:off x="2970081" y="783170"/>
            <a:ext cx="3196963" cy="410508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27CD73-B2EF-2F4B-8301-DD3999EB298B}"/>
              </a:ext>
            </a:extLst>
          </p:cNvPr>
          <p:cNvSpPr/>
          <p:nvPr/>
        </p:nvSpPr>
        <p:spPr>
          <a:xfrm>
            <a:off x="2967320" y="967053"/>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fptr</a:t>
            </a:r>
            <a:endParaRPr lang="en-US" dirty="0">
              <a:solidFill>
                <a:schemeClr val="bg2"/>
              </a:solidFill>
            </a:endParaRPr>
          </a:p>
        </p:txBody>
      </p:sp>
      <p:sp>
        <p:nvSpPr>
          <p:cNvPr id="6" name="Rectangle 5">
            <a:extLst>
              <a:ext uri="{FF2B5EF4-FFF2-40B4-BE49-F238E27FC236}">
                <a16:creationId xmlns:a16="http://schemas.microsoft.com/office/drawing/2014/main" id="{0F3C1338-6639-7047-AE27-B4BE8DB6B8FF}"/>
              </a:ext>
            </a:extLst>
          </p:cNvPr>
          <p:cNvSpPr/>
          <p:nvPr/>
        </p:nvSpPr>
        <p:spPr>
          <a:xfrm>
            <a:off x="2967320" y="127256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EIP</a:t>
            </a:r>
          </a:p>
        </p:txBody>
      </p:sp>
      <p:sp>
        <p:nvSpPr>
          <p:cNvPr id="7" name="Rectangle 6">
            <a:extLst>
              <a:ext uri="{FF2B5EF4-FFF2-40B4-BE49-F238E27FC236}">
                <a16:creationId xmlns:a16="http://schemas.microsoft.com/office/drawing/2014/main" id="{1315F10E-BBC5-6749-8357-FAC28E754E0D}"/>
              </a:ext>
            </a:extLst>
          </p:cNvPr>
          <p:cNvSpPr/>
          <p:nvPr/>
        </p:nvSpPr>
        <p:spPr>
          <a:xfrm>
            <a:off x="2967320" y="1559403"/>
            <a:ext cx="3200400"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EBP</a:t>
            </a:r>
          </a:p>
        </p:txBody>
      </p:sp>
      <p:sp>
        <p:nvSpPr>
          <p:cNvPr id="8" name="Rectangle 7">
            <a:extLst>
              <a:ext uri="{FF2B5EF4-FFF2-40B4-BE49-F238E27FC236}">
                <a16:creationId xmlns:a16="http://schemas.microsoft.com/office/drawing/2014/main" id="{9397E178-119C-2344-BA93-099E27A70FEF}"/>
              </a:ext>
            </a:extLst>
          </p:cNvPr>
          <p:cNvSpPr/>
          <p:nvPr/>
        </p:nvSpPr>
        <p:spPr>
          <a:xfrm>
            <a:off x="2966644" y="186115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pikachy</a:t>
            </a:r>
            <a:r>
              <a:rPr lang="en-US" dirty="0">
                <a:solidFill>
                  <a:schemeClr val="bg2"/>
                </a:solidFill>
              </a:rPr>
              <a:t> [ Uninitialized ]</a:t>
            </a:r>
          </a:p>
        </p:txBody>
      </p:sp>
      <p:sp>
        <p:nvSpPr>
          <p:cNvPr id="9" name="Rectangle 8">
            <a:extLst>
              <a:ext uri="{FF2B5EF4-FFF2-40B4-BE49-F238E27FC236}">
                <a16:creationId xmlns:a16="http://schemas.microsoft.com/office/drawing/2014/main" id="{F2122D11-0571-D142-868D-F314297B8D2B}"/>
              </a:ext>
            </a:extLst>
          </p:cNvPr>
          <p:cNvSpPr/>
          <p:nvPr/>
        </p:nvSpPr>
        <p:spPr>
          <a:xfrm>
            <a:off x="2968366" y="2164938"/>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[1C-1F] [ Uninitialized ]</a:t>
            </a:r>
          </a:p>
        </p:txBody>
      </p:sp>
      <p:sp>
        <p:nvSpPr>
          <p:cNvPr id="10" name="Rectangle 9">
            <a:extLst>
              <a:ext uri="{FF2B5EF4-FFF2-40B4-BE49-F238E27FC236}">
                <a16:creationId xmlns:a16="http://schemas.microsoft.com/office/drawing/2014/main" id="{A7EF30EA-B285-4549-AFEA-C52D9F16B9E9}"/>
              </a:ext>
            </a:extLst>
          </p:cNvPr>
          <p:cNvSpPr/>
          <p:nvPr/>
        </p:nvSpPr>
        <p:spPr>
          <a:xfrm>
            <a:off x="2968365" y="246781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[18-1B] [ Uninitialized ]</a:t>
            </a:r>
          </a:p>
        </p:txBody>
      </p:sp>
      <p:sp>
        <p:nvSpPr>
          <p:cNvPr id="11" name="Rectangle 10">
            <a:extLst>
              <a:ext uri="{FF2B5EF4-FFF2-40B4-BE49-F238E27FC236}">
                <a16:creationId xmlns:a16="http://schemas.microsoft.com/office/drawing/2014/main" id="{617041E5-53A3-A94F-A377-0B5BAEEA5041}"/>
              </a:ext>
            </a:extLst>
          </p:cNvPr>
          <p:cNvSpPr/>
          <p:nvPr/>
        </p:nvSpPr>
        <p:spPr>
          <a:xfrm>
            <a:off x="2968364" y="277120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[14-17] [ Uninitialized ]</a:t>
            </a:r>
          </a:p>
        </p:txBody>
      </p:sp>
      <p:sp>
        <p:nvSpPr>
          <p:cNvPr id="12" name="Rectangle 11">
            <a:extLst>
              <a:ext uri="{FF2B5EF4-FFF2-40B4-BE49-F238E27FC236}">
                <a16:creationId xmlns:a16="http://schemas.microsoft.com/office/drawing/2014/main" id="{25C5DF3F-D8C9-0E4A-8546-427C767CCE39}"/>
              </a:ext>
            </a:extLst>
          </p:cNvPr>
          <p:cNvSpPr/>
          <p:nvPr/>
        </p:nvSpPr>
        <p:spPr>
          <a:xfrm>
            <a:off x="2968364" y="306885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[10-13] [ Uninitialized ]</a:t>
            </a:r>
          </a:p>
        </p:txBody>
      </p:sp>
      <p:sp>
        <p:nvSpPr>
          <p:cNvPr id="13" name="Rectangle 12">
            <a:extLst>
              <a:ext uri="{FF2B5EF4-FFF2-40B4-BE49-F238E27FC236}">
                <a16:creationId xmlns:a16="http://schemas.microsoft.com/office/drawing/2014/main" id="{7D8622FA-0A2D-1E41-B762-3CEABEA0B828}"/>
              </a:ext>
            </a:extLst>
          </p:cNvPr>
          <p:cNvSpPr/>
          <p:nvPr/>
        </p:nvSpPr>
        <p:spPr>
          <a:xfrm>
            <a:off x="2973518" y="336494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[0C-0F] [ Uninitialized ]</a:t>
            </a:r>
          </a:p>
        </p:txBody>
      </p:sp>
      <p:sp>
        <p:nvSpPr>
          <p:cNvPr id="15" name="Rectangle 14">
            <a:extLst>
              <a:ext uri="{FF2B5EF4-FFF2-40B4-BE49-F238E27FC236}">
                <a16:creationId xmlns:a16="http://schemas.microsoft.com/office/drawing/2014/main" id="{E0220E8F-22A1-554B-9AE8-EA6F12CFD86C}"/>
              </a:ext>
            </a:extLst>
          </p:cNvPr>
          <p:cNvSpPr/>
          <p:nvPr/>
        </p:nvSpPr>
        <p:spPr>
          <a:xfrm>
            <a:off x="2973518" y="3667812"/>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[08-0B] [ 74 61 63 ?? ]</a:t>
            </a:r>
          </a:p>
        </p:txBody>
      </p:sp>
      <p:sp>
        <p:nvSpPr>
          <p:cNvPr id="16" name="Rectangle 15">
            <a:extLst>
              <a:ext uri="{FF2B5EF4-FFF2-40B4-BE49-F238E27FC236}">
                <a16:creationId xmlns:a16="http://schemas.microsoft.com/office/drawing/2014/main" id="{0BE3F85A-9F4B-F546-AE8D-5B2219B42737}"/>
              </a:ext>
            </a:extLst>
          </p:cNvPr>
          <p:cNvSpPr/>
          <p:nvPr/>
        </p:nvSpPr>
        <p:spPr>
          <a:xfrm>
            <a:off x="2973518" y="396710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[04-07] [ 6D 65 68 63 ]</a:t>
            </a:r>
          </a:p>
        </p:txBody>
      </p:sp>
      <p:sp>
        <p:nvSpPr>
          <p:cNvPr id="17" name="Rectangle 16">
            <a:extLst>
              <a:ext uri="{FF2B5EF4-FFF2-40B4-BE49-F238E27FC236}">
                <a16:creationId xmlns:a16="http://schemas.microsoft.com/office/drawing/2014/main" id="{72080B8B-87AE-404B-A119-A6397DE688DF}"/>
              </a:ext>
            </a:extLst>
          </p:cNvPr>
          <p:cNvSpPr/>
          <p:nvPr/>
        </p:nvSpPr>
        <p:spPr>
          <a:xfrm>
            <a:off x="2973518" y="4268856"/>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[00-03] [ 0A 6C 6C 61 ]</a:t>
            </a:r>
          </a:p>
        </p:txBody>
      </p:sp>
      <p:sp>
        <p:nvSpPr>
          <p:cNvPr id="19" name="TextBox 18">
            <a:extLst>
              <a:ext uri="{FF2B5EF4-FFF2-40B4-BE49-F238E27FC236}">
                <a16:creationId xmlns:a16="http://schemas.microsoft.com/office/drawing/2014/main" id="{9809109E-ACC8-E844-95EB-5363D0E75FE9}"/>
              </a:ext>
            </a:extLst>
          </p:cNvPr>
          <p:cNvSpPr txBox="1"/>
          <p:nvPr/>
        </p:nvSpPr>
        <p:spPr>
          <a:xfrm>
            <a:off x="6263296" y="690446"/>
            <a:ext cx="2028181" cy="369332"/>
          </a:xfrm>
          <a:prstGeom prst="rect">
            <a:avLst/>
          </a:prstGeom>
          <a:noFill/>
        </p:spPr>
        <p:txBody>
          <a:bodyPr wrap="square" rtlCol="0">
            <a:spAutoFit/>
          </a:bodyPr>
          <a:lstStyle/>
          <a:p>
            <a:r>
              <a:rPr lang="en-US" dirty="0">
                <a:solidFill>
                  <a:srgbClr val="ED6F09"/>
                </a:solidFill>
              </a:rPr>
              <a:t>0xFFFFFFFF</a:t>
            </a:r>
          </a:p>
        </p:txBody>
      </p:sp>
      <p:sp>
        <p:nvSpPr>
          <p:cNvPr id="20" name="TextBox 19">
            <a:extLst>
              <a:ext uri="{FF2B5EF4-FFF2-40B4-BE49-F238E27FC236}">
                <a16:creationId xmlns:a16="http://schemas.microsoft.com/office/drawing/2014/main" id="{7857448F-3D72-5A4D-8F45-E0E9EB26537A}"/>
              </a:ext>
            </a:extLst>
          </p:cNvPr>
          <p:cNvSpPr txBox="1"/>
          <p:nvPr/>
        </p:nvSpPr>
        <p:spPr>
          <a:xfrm>
            <a:off x="6263295" y="4526071"/>
            <a:ext cx="2028181" cy="369332"/>
          </a:xfrm>
          <a:prstGeom prst="rect">
            <a:avLst/>
          </a:prstGeom>
          <a:noFill/>
        </p:spPr>
        <p:txBody>
          <a:bodyPr wrap="square" rtlCol="0">
            <a:spAutoFit/>
          </a:bodyPr>
          <a:lstStyle/>
          <a:p>
            <a:r>
              <a:rPr lang="en-US" dirty="0">
                <a:solidFill>
                  <a:srgbClr val="ED6F09"/>
                </a:solidFill>
              </a:rPr>
              <a:t>0x00000000</a:t>
            </a:r>
          </a:p>
        </p:txBody>
      </p:sp>
      <p:sp>
        <p:nvSpPr>
          <p:cNvPr id="21" name="TextBox 20">
            <a:extLst>
              <a:ext uri="{FF2B5EF4-FFF2-40B4-BE49-F238E27FC236}">
                <a16:creationId xmlns:a16="http://schemas.microsoft.com/office/drawing/2014/main" id="{17B1F129-45F1-E244-8988-8AE1623DDC5F}"/>
              </a:ext>
            </a:extLst>
          </p:cNvPr>
          <p:cNvSpPr txBox="1"/>
          <p:nvPr/>
        </p:nvSpPr>
        <p:spPr>
          <a:xfrm>
            <a:off x="1200398" y="899473"/>
            <a:ext cx="1670670" cy="369332"/>
          </a:xfrm>
          <a:prstGeom prst="rect">
            <a:avLst/>
          </a:prstGeom>
          <a:noFill/>
        </p:spPr>
        <p:txBody>
          <a:bodyPr wrap="square" rtlCol="0">
            <a:spAutoFit/>
          </a:bodyPr>
          <a:lstStyle/>
          <a:p>
            <a:pPr algn="r"/>
            <a:r>
              <a:rPr lang="en-US" dirty="0">
                <a:solidFill>
                  <a:srgbClr val="ED6F09"/>
                </a:solidFill>
              </a:rPr>
              <a:t>Fn Parameter(s)</a:t>
            </a:r>
          </a:p>
        </p:txBody>
      </p:sp>
      <p:sp>
        <p:nvSpPr>
          <p:cNvPr id="23" name="TextBox 22">
            <a:extLst>
              <a:ext uri="{FF2B5EF4-FFF2-40B4-BE49-F238E27FC236}">
                <a16:creationId xmlns:a16="http://schemas.microsoft.com/office/drawing/2014/main" id="{4A1D3A8E-5AB0-2E44-9611-E4A6253101ED}"/>
              </a:ext>
            </a:extLst>
          </p:cNvPr>
          <p:cNvSpPr txBox="1"/>
          <p:nvPr/>
        </p:nvSpPr>
        <p:spPr>
          <a:xfrm>
            <a:off x="996902" y="1369873"/>
            <a:ext cx="1874166" cy="369332"/>
          </a:xfrm>
          <a:prstGeom prst="rect">
            <a:avLst/>
          </a:prstGeom>
          <a:noFill/>
        </p:spPr>
        <p:txBody>
          <a:bodyPr wrap="square" rtlCol="0">
            <a:spAutoFit/>
          </a:bodyPr>
          <a:lstStyle/>
          <a:p>
            <a:pPr algn="r"/>
            <a:r>
              <a:rPr lang="en-US" dirty="0">
                <a:solidFill>
                  <a:srgbClr val="ED6F09"/>
                </a:solidFill>
              </a:rPr>
              <a:t>For Prior Frame</a:t>
            </a:r>
          </a:p>
        </p:txBody>
      </p:sp>
      <p:sp>
        <p:nvSpPr>
          <p:cNvPr id="24" name="TextBox 23">
            <a:extLst>
              <a:ext uri="{FF2B5EF4-FFF2-40B4-BE49-F238E27FC236}">
                <a16:creationId xmlns:a16="http://schemas.microsoft.com/office/drawing/2014/main" id="{B56C1FD4-2B02-E640-AA33-3A6815562AFB}"/>
              </a:ext>
            </a:extLst>
          </p:cNvPr>
          <p:cNvSpPr txBox="1"/>
          <p:nvPr/>
        </p:nvSpPr>
        <p:spPr>
          <a:xfrm>
            <a:off x="1098650" y="2950581"/>
            <a:ext cx="1670670" cy="369332"/>
          </a:xfrm>
          <a:prstGeom prst="rect">
            <a:avLst/>
          </a:prstGeom>
          <a:noFill/>
        </p:spPr>
        <p:txBody>
          <a:bodyPr wrap="square" rtlCol="0">
            <a:spAutoFit/>
          </a:bodyPr>
          <a:lstStyle/>
          <a:p>
            <a:pPr algn="r"/>
            <a:r>
              <a:rPr lang="en-US" dirty="0">
                <a:solidFill>
                  <a:srgbClr val="ED6F09"/>
                </a:solidFill>
              </a:rPr>
              <a:t>Local Variables</a:t>
            </a:r>
          </a:p>
        </p:txBody>
      </p:sp>
      <p:sp>
        <p:nvSpPr>
          <p:cNvPr id="3" name="TextBox 2">
            <a:extLst>
              <a:ext uri="{FF2B5EF4-FFF2-40B4-BE49-F238E27FC236}">
                <a16:creationId xmlns:a16="http://schemas.microsoft.com/office/drawing/2014/main" id="{F08AE593-C330-094A-ACB3-E0E9020C725B}"/>
              </a:ext>
            </a:extLst>
          </p:cNvPr>
          <p:cNvSpPr txBox="1"/>
          <p:nvPr/>
        </p:nvSpPr>
        <p:spPr>
          <a:xfrm>
            <a:off x="6263295" y="3666692"/>
            <a:ext cx="1787550" cy="369332"/>
          </a:xfrm>
          <a:prstGeom prst="rect">
            <a:avLst/>
          </a:prstGeom>
          <a:noFill/>
        </p:spPr>
        <p:txBody>
          <a:bodyPr wrap="square" rtlCol="0">
            <a:spAutoFit/>
          </a:bodyPr>
          <a:lstStyle/>
          <a:p>
            <a:r>
              <a:rPr lang="en-US" dirty="0"/>
              <a:t>tac</a:t>
            </a:r>
          </a:p>
        </p:txBody>
      </p:sp>
      <p:sp>
        <p:nvSpPr>
          <p:cNvPr id="22" name="TextBox 21">
            <a:extLst>
              <a:ext uri="{FF2B5EF4-FFF2-40B4-BE49-F238E27FC236}">
                <a16:creationId xmlns:a16="http://schemas.microsoft.com/office/drawing/2014/main" id="{6208F823-0C0E-924F-889B-66E550DE4C38}"/>
              </a:ext>
            </a:extLst>
          </p:cNvPr>
          <p:cNvSpPr txBox="1"/>
          <p:nvPr/>
        </p:nvSpPr>
        <p:spPr>
          <a:xfrm>
            <a:off x="6266732" y="3911715"/>
            <a:ext cx="1787550" cy="369332"/>
          </a:xfrm>
          <a:prstGeom prst="rect">
            <a:avLst/>
          </a:prstGeom>
          <a:noFill/>
        </p:spPr>
        <p:txBody>
          <a:bodyPr wrap="square" rtlCol="0">
            <a:spAutoFit/>
          </a:bodyPr>
          <a:lstStyle/>
          <a:p>
            <a:r>
              <a:rPr lang="en-US" dirty="0" err="1"/>
              <a:t>mehc</a:t>
            </a:r>
            <a:endParaRPr lang="en-US" dirty="0"/>
          </a:p>
        </p:txBody>
      </p:sp>
      <p:sp>
        <p:nvSpPr>
          <p:cNvPr id="25" name="TextBox 24">
            <a:extLst>
              <a:ext uri="{FF2B5EF4-FFF2-40B4-BE49-F238E27FC236}">
                <a16:creationId xmlns:a16="http://schemas.microsoft.com/office/drawing/2014/main" id="{5F07C250-C751-8A47-B65A-7D8187FFC5B8}"/>
              </a:ext>
            </a:extLst>
          </p:cNvPr>
          <p:cNvSpPr txBox="1"/>
          <p:nvPr/>
        </p:nvSpPr>
        <p:spPr>
          <a:xfrm>
            <a:off x="6270169" y="4218893"/>
            <a:ext cx="1787550" cy="369332"/>
          </a:xfrm>
          <a:prstGeom prst="rect">
            <a:avLst/>
          </a:prstGeom>
          <a:noFill/>
        </p:spPr>
        <p:txBody>
          <a:bodyPr wrap="square" rtlCol="0">
            <a:spAutoFit/>
          </a:bodyPr>
          <a:lstStyle/>
          <a:p>
            <a:r>
              <a:rPr lang="en-US" dirty="0"/>
              <a:t>\</a:t>
            </a:r>
            <a:r>
              <a:rPr lang="en-US" dirty="0" err="1"/>
              <a:t>nlla</a:t>
            </a:r>
            <a:endParaRPr lang="en-US" dirty="0"/>
          </a:p>
        </p:txBody>
      </p:sp>
    </p:spTree>
    <p:extLst>
      <p:ext uri="{BB962C8B-B14F-4D97-AF65-F5344CB8AC3E}">
        <p14:creationId xmlns:p14="http://schemas.microsoft.com/office/powerpoint/2010/main" val="1433311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6E99-B378-564C-B5B9-FCC45A3BF4AE}"/>
              </a:ext>
            </a:extLst>
          </p:cNvPr>
          <p:cNvSpPr>
            <a:spLocks noGrp="1"/>
          </p:cNvSpPr>
          <p:nvPr>
            <p:ph type="title"/>
          </p:nvPr>
        </p:nvSpPr>
        <p:spPr/>
        <p:txBody>
          <a:bodyPr/>
          <a:lstStyle/>
          <a:p>
            <a:r>
              <a:rPr lang="en-US" dirty="0" err="1"/>
              <a:t>Exploit.py</a:t>
            </a:r>
            <a:br>
              <a:rPr lang="en-US" dirty="0"/>
            </a:br>
            <a:r>
              <a:rPr lang="en-US" sz="1200" dirty="0">
                <a:solidFill>
                  <a:srgbClr val="ED6F09"/>
                </a:solidFill>
              </a:rPr>
              <a:t>Sending 40 Bytes!</a:t>
            </a:r>
            <a:endParaRPr lang="en-US" dirty="0"/>
          </a:p>
        </p:txBody>
      </p:sp>
      <p:pic>
        <p:nvPicPr>
          <p:cNvPr id="4" name="Picture 3">
            <a:extLst>
              <a:ext uri="{FF2B5EF4-FFF2-40B4-BE49-F238E27FC236}">
                <a16:creationId xmlns:a16="http://schemas.microsoft.com/office/drawing/2014/main" id="{3CC77704-C5DB-8E4C-A23B-3B78FEE83169}"/>
              </a:ext>
            </a:extLst>
          </p:cNvPr>
          <p:cNvPicPr>
            <a:picLocks noChangeAspect="1"/>
          </p:cNvPicPr>
          <p:nvPr/>
        </p:nvPicPr>
        <p:blipFill>
          <a:blip r:embed="rId2"/>
          <a:stretch>
            <a:fillRect/>
          </a:stretch>
        </p:blipFill>
        <p:spPr>
          <a:xfrm>
            <a:off x="1339873" y="783170"/>
            <a:ext cx="6464254" cy="4160090"/>
          </a:xfrm>
          <a:prstGeom prst="rect">
            <a:avLst/>
          </a:prstGeom>
        </p:spPr>
      </p:pic>
    </p:spTree>
    <p:extLst>
      <p:ext uri="{BB962C8B-B14F-4D97-AF65-F5344CB8AC3E}">
        <p14:creationId xmlns:p14="http://schemas.microsoft.com/office/powerpoint/2010/main" val="4030058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D4DA-300F-5642-BBA1-A7F1B7E2E2D0}"/>
              </a:ext>
            </a:extLst>
          </p:cNvPr>
          <p:cNvSpPr>
            <a:spLocks noGrp="1"/>
          </p:cNvSpPr>
          <p:nvPr>
            <p:ph type="title"/>
          </p:nvPr>
        </p:nvSpPr>
        <p:spPr/>
        <p:txBody>
          <a:bodyPr/>
          <a:lstStyle/>
          <a:p>
            <a:r>
              <a:rPr lang="en-US" dirty="0" err="1"/>
              <a:t>Pokemans</a:t>
            </a:r>
            <a:r>
              <a:rPr lang="en-US" dirty="0"/>
              <a:t> Stack</a:t>
            </a:r>
            <a:br>
              <a:rPr lang="en-US" dirty="0"/>
            </a:br>
            <a:r>
              <a:rPr lang="en-US" sz="1200" dirty="0">
                <a:solidFill>
                  <a:srgbClr val="ED6F09"/>
                </a:solidFill>
              </a:rPr>
              <a:t>Sending 40 Bytes!</a:t>
            </a:r>
            <a:endParaRPr lang="en-US" dirty="0"/>
          </a:p>
        </p:txBody>
      </p:sp>
      <p:sp>
        <p:nvSpPr>
          <p:cNvPr id="4" name="Rectangle 3">
            <a:extLst>
              <a:ext uri="{FF2B5EF4-FFF2-40B4-BE49-F238E27FC236}">
                <a16:creationId xmlns:a16="http://schemas.microsoft.com/office/drawing/2014/main" id="{77974977-07B4-2F4A-9F30-0AE2A527A638}"/>
              </a:ext>
            </a:extLst>
          </p:cNvPr>
          <p:cNvSpPr/>
          <p:nvPr/>
        </p:nvSpPr>
        <p:spPr>
          <a:xfrm>
            <a:off x="2970081" y="783170"/>
            <a:ext cx="3196963" cy="410508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27CD73-B2EF-2F4B-8301-DD3999EB298B}"/>
              </a:ext>
            </a:extLst>
          </p:cNvPr>
          <p:cNvSpPr/>
          <p:nvPr/>
        </p:nvSpPr>
        <p:spPr>
          <a:xfrm>
            <a:off x="2967320" y="967053"/>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fptr</a:t>
            </a:r>
            <a:endParaRPr lang="en-US" dirty="0">
              <a:solidFill>
                <a:schemeClr val="bg2"/>
              </a:solidFill>
            </a:endParaRPr>
          </a:p>
        </p:txBody>
      </p:sp>
      <p:sp>
        <p:nvSpPr>
          <p:cNvPr id="6" name="Rectangle 5">
            <a:extLst>
              <a:ext uri="{FF2B5EF4-FFF2-40B4-BE49-F238E27FC236}">
                <a16:creationId xmlns:a16="http://schemas.microsoft.com/office/drawing/2014/main" id="{0F3C1338-6639-7047-AE27-B4BE8DB6B8FF}"/>
              </a:ext>
            </a:extLst>
          </p:cNvPr>
          <p:cNvSpPr/>
          <p:nvPr/>
        </p:nvSpPr>
        <p:spPr>
          <a:xfrm>
            <a:off x="2967320" y="127256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EIP</a:t>
            </a:r>
          </a:p>
        </p:txBody>
      </p:sp>
      <p:sp>
        <p:nvSpPr>
          <p:cNvPr id="7" name="Rectangle 6">
            <a:extLst>
              <a:ext uri="{FF2B5EF4-FFF2-40B4-BE49-F238E27FC236}">
                <a16:creationId xmlns:a16="http://schemas.microsoft.com/office/drawing/2014/main" id="{1315F10E-BBC5-6749-8357-FAC28E754E0D}"/>
              </a:ext>
            </a:extLst>
          </p:cNvPr>
          <p:cNvSpPr/>
          <p:nvPr/>
        </p:nvSpPr>
        <p:spPr>
          <a:xfrm>
            <a:off x="2967320" y="1559403"/>
            <a:ext cx="3200400"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EBP [67 66 65 64] </a:t>
            </a:r>
          </a:p>
        </p:txBody>
      </p:sp>
      <p:sp>
        <p:nvSpPr>
          <p:cNvPr id="8" name="Rectangle 7">
            <a:extLst>
              <a:ext uri="{FF2B5EF4-FFF2-40B4-BE49-F238E27FC236}">
                <a16:creationId xmlns:a16="http://schemas.microsoft.com/office/drawing/2014/main" id="{9397E178-119C-2344-BA93-099E27A70FEF}"/>
              </a:ext>
            </a:extLst>
          </p:cNvPr>
          <p:cNvSpPr/>
          <p:nvPr/>
        </p:nvSpPr>
        <p:spPr>
          <a:xfrm>
            <a:off x="2966644" y="186115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pikachy</a:t>
            </a:r>
            <a:r>
              <a:rPr lang="en-US" dirty="0">
                <a:solidFill>
                  <a:schemeClr val="bg2"/>
                </a:solidFill>
              </a:rPr>
              <a:t> [ 63 62 61 60 ]</a:t>
            </a:r>
          </a:p>
        </p:txBody>
      </p:sp>
      <p:sp>
        <p:nvSpPr>
          <p:cNvPr id="9" name="Rectangle 8">
            <a:extLst>
              <a:ext uri="{FF2B5EF4-FFF2-40B4-BE49-F238E27FC236}">
                <a16:creationId xmlns:a16="http://schemas.microsoft.com/office/drawing/2014/main" id="{F2122D11-0571-D142-868D-F314297B8D2B}"/>
              </a:ext>
            </a:extLst>
          </p:cNvPr>
          <p:cNvSpPr/>
          <p:nvPr/>
        </p:nvSpPr>
        <p:spPr>
          <a:xfrm>
            <a:off x="2968366" y="2164938"/>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[1C-1F] [ 5F 5E 5D 5C ]</a:t>
            </a:r>
          </a:p>
        </p:txBody>
      </p:sp>
      <p:sp>
        <p:nvSpPr>
          <p:cNvPr id="10" name="Rectangle 9">
            <a:extLst>
              <a:ext uri="{FF2B5EF4-FFF2-40B4-BE49-F238E27FC236}">
                <a16:creationId xmlns:a16="http://schemas.microsoft.com/office/drawing/2014/main" id="{A7EF30EA-B285-4549-AFEA-C52D9F16B9E9}"/>
              </a:ext>
            </a:extLst>
          </p:cNvPr>
          <p:cNvSpPr/>
          <p:nvPr/>
        </p:nvSpPr>
        <p:spPr>
          <a:xfrm>
            <a:off x="2968365" y="246781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[18-1B] [ 5B 5A 59 58 ]</a:t>
            </a:r>
          </a:p>
        </p:txBody>
      </p:sp>
      <p:sp>
        <p:nvSpPr>
          <p:cNvPr id="11" name="Rectangle 10">
            <a:extLst>
              <a:ext uri="{FF2B5EF4-FFF2-40B4-BE49-F238E27FC236}">
                <a16:creationId xmlns:a16="http://schemas.microsoft.com/office/drawing/2014/main" id="{617041E5-53A3-A94F-A377-0B5BAEEA5041}"/>
              </a:ext>
            </a:extLst>
          </p:cNvPr>
          <p:cNvSpPr/>
          <p:nvPr/>
        </p:nvSpPr>
        <p:spPr>
          <a:xfrm>
            <a:off x="2968364" y="277120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[14-17] [ 57 56 55 54 ]</a:t>
            </a:r>
          </a:p>
        </p:txBody>
      </p:sp>
      <p:sp>
        <p:nvSpPr>
          <p:cNvPr id="12" name="Rectangle 11">
            <a:extLst>
              <a:ext uri="{FF2B5EF4-FFF2-40B4-BE49-F238E27FC236}">
                <a16:creationId xmlns:a16="http://schemas.microsoft.com/office/drawing/2014/main" id="{25C5DF3F-D8C9-0E4A-8546-427C767CCE39}"/>
              </a:ext>
            </a:extLst>
          </p:cNvPr>
          <p:cNvSpPr/>
          <p:nvPr/>
        </p:nvSpPr>
        <p:spPr>
          <a:xfrm>
            <a:off x="2968364" y="306885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[10-13] [ 53 52 51 50 ]</a:t>
            </a:r>
          </a:p>
        </p:txBody>
      </p:sp>
      <p:sp>
        <p:nvSpPr>
          <p:cNvPr id="13" name="Rectangle 12">
            <a:extLst>
              <a:ext uri="{FF2B5EF4-FFF2-40B4-BE49-F238E27FC236}">
                <a16:creationId xmlns:a16="http://schemas.microsoft.com/office/drawing/2014/main" id="{7D8622FA-0A2D-1E41-B762-3CEABEA0B828}"/>
              </a:ext>
            </a:extLst>
          </p:cNvPr>
          <p:cNvSpPr/>
          <p:nvPr/>
        </p:nvSpPr>
        <p:spPr>
          <a:xfrm>
            <a:off x="2973518" y="336494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[0C-0F] [ 4F 4E 4D 4C ]</a:t>
            </a:r>
          </a:p>
        </p:txBody>
      </p:sp>
      <p:sp>
        <p:nvSpPr>
          <p:cNvPr id="15" name="Rectangle 14">
            <a:extLst>
              <a:ext uri="{FF2B5EF4-FFF2-40B4-BE49-F238E27FC236}">
                <a16:creationId xmlns:a16="http://schemas.microsoft.com/office/drawing/2014/main" id="{E0220E8F-22A1-554B-9AE8-EA6F12CFD86C}"/>
              </a:ext>
            </a:extLst>
          </p:cNvPr>
          <p:cNvSpPr/>
          <p:nvPr/>
        </p:nvSpPr>
        <p:spPr>
          <a:xfrm>
            <a:off x="2973518" y="3667812"/>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[08-0B] [ 4B 4A 49 48 ]</a:t>
            </a:r>
          </a:p>
        </p:txBody>
      </p:sp>
      <p:sp>
        <p:nvSpPr>
          <p:cNvPr id="16" name="Rectangle 15">
            <a:extLst>
              <a:ext uri="{FF2B5EF4-FFF2-40B4-BE49-F238E27FC236}">
                <a16:creationId xmlns:a16="http://schemas.microsoft.com/office/drawing/2014/main" id="{0BE3F85A-9F4B-F546-AE8D-5B2219B42737}"/>
              </a:ext>
            </a:extLst>
          </p:cNvPr>
          <p:cNvSpPr/>
          <p:nvPr/>
        </p:nvSpPr>
        <p:spPr>
          <a:xfrm>
            <a:off x="2973518" y="396710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[04-07] [ 47 46 45 44 ]</a:t>
            </a:r>
          </a:p>
        </p:txBody>
      </p:sp>
      <p:sp>
        <p:nvSpPr>
          <p:cNvPr id="17" name="Rectangle 16">
            <a:extLst>
              <a:ext uri="{FF2B5EF4-FFF2-40B4-BE49-F238E27FC236}">
                <a16:creationId xmlns:a16="http://schemas.microsoft.com/office/drawing/2014/main" id="{72080B8B-87AE-404B-A119-A6397DE688DF}"/>
              </a:ext>
            </a:extLst>
          </p:cNvPr>
          <p:cNvSpPr/>
          <p:nvPr/>
        </p:nvSpPr>
        <p:spPr>
          <a:xfrm>
            <a:off x="2973518" y="4268856"/>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[00-03] [ 43 42 41 40]</a:t>
            </a:r>
          </a:p>
        </p:txBody>
      </p:sp>
      <p:sp>
        <p:nvSpPr>
          <p:cNvPr id="19" name="TextBox 18">
            <a:extLst>
              <a:ext uri="{FF2B5EF4-FFF2-40B4-BE49-F238E27FC236}">
                <a16:creationId xmlns:a16="http://schemas.microsoft.com/office/drawing/2014/main" id="{9809109E-ACC8-E844-95EB-5363D0E75FE9}"/>
              </a:ext>
            </a:extLst>
          </p:cNvPr>
          <p:cNvSpPr txBox="1"/>
          <p:nvPr/>
        </p:nvSpPr>
        <p:spPr>
          <a:xfrm>
            <a:off x="6263296" y="690446"/>
            <a:ext cx="2028181" cy="369332"/>
          </a:xfrm>
          <a:prstGeom prst="rect">
            <a:avLst/>
          </a:prstGeom>
          <a:noFill/>
        </p:spPr>
        <p:txBody>
          <a:bodyPr wrap="square" rtlCol="0">
            <a:spAutoFit/>
          </a:bodyPr>
          <a:lstStyle/>
          <a:p>
            <a:r>
              <a:rPr lang="en-US" dirty="0">
                <a:solidFill>
                  <a:srgbClr val="ED6F09"/>
                </a:solidFill>
              </a:rPr>
              <a:t>0xFFFFFFFF</a:t>
            </a:r>
          </a:p>
        </p:txBody>
      </p:sp>
      <p:sp>
        <p:nvSpPr>
          <p:cNvPr id="20" name="TextBox 19">
            <a:extLst>
              <a:ext uri="{FF2B5EF4-FFF2-40B4-BE49-F238E27FC236}">
                <a16:creationId xmlns:a16="http://schemas.microsoft.com/office/drawing/2014/main" id="{7857448F-3D72-5A4D-8F45-E0E9EB26537A}"/>
              </a:ext>
            </a:extLst>
          </p:cNvPr>
          <p:cNvSpPr txBox="1"/>
          <p:nvPr/>
        </p:nvSpPr>
        <p:spPr>
          <a:xfrm>
            <a:off x="6263295" y="4526071"/>
            <a:ext cx="2028181" cy="369332"/>
          </a:xfrm>
          <a:prstGeom prst="rect">
            <a:avLst/>
          </a:prstGeom>
          <a:noFill/>
        </p:spPr>
        <p:txBody>
          <a:bodyPr wrap="square" rtlCol="0">
            <a:spAutoFit/>
          </a:bodyPr>
          <a:lstStyle/>
          <a:p>
            <a:r>
              <a:rPr lang="en-US" dirty="0">
                <a:solidFill>
                  <a:srgbClr val="ED6F09"/>
                </a:solidFill>
              </a:rPr>
              <a:t>0x00000000</a:t>
            </a:r>
          </a:p>
        </p:txBody>
      </p:sp>
      <p:sp>
        <p:nvSpPr>
          <p:cNvPr id="21" name="TextBox 20">
            <a:extLst>
              <a:ext uri="{FF2B5EF4-FFF2-40B4-BE49-F238E27FC236}">
                <a16:creationId xmlns:a16="http://schemas.microsoft.com/office/drawing/2014/main" id="{17B1F129-45F1-E244-8988-8AE1623DDC5F}"/>
              </a:ext>
            </a:extLst>
          </p:cNvPr>
          <p:cNvSpPr txBox="1"/>
          <p:nvPr/>
        </p:nvSpPr>
        <p:spPr>
          <a:xfrm>
            <a:off x="1200398" y="899473"/>
            <a:ext cx="1670670" cy="369332"/>
          </a:xfrm>
          <a:prstGeom prst="rect">
            <a:avLst/>
          </a:prstGeom>
          <a:noFill/>
        </p:spPr>
        <p:txBody>
          <a:bodyPr wrap="square" rtlCol="0">
            <a:spAutoFit/>
          </a:bodyPr>
          <a:lstStyle/>
          <a:p>
            <a:pPr algn="r"/>
            <a:r>
              <a:rPr lang="en-US" dirty="0">
                <a:solidFill>
                  <a:srgbClr val="ED6F09"/>
                </a:solidFill>
              </a:rPr>
              <a:t>Fn Parameter(s)</a:t>
            </a:r>
          </a:p>
        </p:txBody>
      </p:sp>
      <p:sp>
        <p:nvSpPr>
          <p:cNvPr id="23" name="TextBox 22">
            <a:extLst>
              <a:ext uri="{FF2B5EF4-FFF2-40B4-BE49-F238E27FC236}">
                <a16:creationId xmlns:a16="http://schemas.microsoft.com/office/drawing/2014/main" id="{4A1D3A8E-5AB0-2E44-9611-E4A6253101ED}"/>
              </a:ext>
            </a:extLst>
          </p:cNvPr>
          <p:cNvSpPr txBox="1"/>
          <p:nvPr/>
        </p:nvSpPr>
        <p:spPr>
          <a:xfrm>
            <a:off x="996902" y="1369873"/>
            <a:ext cx="1874166" cy="369332"/>
          </a:xfrm>
          <a:prstGeom prst="rect">
            <a:avLst/>
          </a:prstGeom>
          <a:noFill/>
        </p:spPr>
        <p:txBody>
          <a:bodyPr wrap="square" rtlCol="0">
            <a:spAutoFit/>
          </a:bodyPr>
          <a:lstStyle/>
          <a:p>
            <a:pPr algn="r"/>
            <a:r>
              <a:rPr lang="en-US" dirty="0">
                <a:solidFill>
                  <a:srgbClr val="ED6F09"/>
                </a:solidFill>
              </a:rPr>
              <a:t>For Prior Frame</a:t>
            </a:r>
          </a:p>
        </p:txBody>
      </p:sp>
      <p:sp>
        <p:nvSpPr>
          <p:cNvPr id="24" name="TextBox 23">
            <a:extLst>
              <a:ext uri="{FF2B5EF4-FFF2-40B4-BE49-F238E27FC236}">
                <a16:creationId xmlns:a16="http://schemas.microsoft.com/office/drawing/2014/main" id="{B56C1FD4-2B02-E640-AA33-3A6815562AFB}"/>
              </a:ext>
            </a:extLst>
          </p:cNvPr>
          <p:cNvSpPr txBox="1"/>
          <p:nvPr/>
        </p:nvSpPr>
        <p:spPr>
          <a:xfrm>
            <a:off x="1098650" y="2950581"/>
            <a:ext cx="1670670" cy="369332"/>
          </a:xfrm>
          <a:prstGeom prst="rect">
            <a:avLst/>
          </a:prstGeom>
          <a:noFill/>
        </p:spPr>
        <p:txBody>
          <a:bodyPr wrap="square" rtlCol="0">
            <a:spAutoFit/>
          </a:bodyPr>
          <a:lstStyle/>
          <a:p>
            <a:pPr algn="r"/>
            <a:r>
              <a:rPr lang="en-US" dirty="0">
                <a:solidFill>
                  <a:srgbClr val="ED6F09"/>
                </a:solidFill>
              </a:rPr>
              <a:t>Local Variables</a:t>
            </a:r>
          </a:p>
        </p:txBody>
      </p:sp>
    </p:spTree>
    <p:extLst>
      <p:ext uri="{BB962C8B-B14F-4D97-AF65-F5344CB8AC3E}">
        <p14:creationId xmlns:p14="http://schemas.microsoft.com/office/powerpoint/2010/main" val="3031127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E191-5972-E74E-9CCC-68603BE3D72C}"/>
              </a:ext>
            </a:extLst>
          </p:cNvPr>
          <p:cNvSpPr>
            <a:spLocks noGrp="1"/>
          </p:cNvSpPr>
          <p:nvPr>
            <p:ph type="title"/>
          </p:nvPr>
        </p:nvSpPr>
        <p:spPr/>
        <p:txBody>
          <a:bodyPr/>
          <a:lstStyle/>
          <a:p>
            <a:r>
              <a:rPr lang="en-US" dirty="0" err="1"/>
              <a:t>Exploit.py</a:t>
            </a:r>
            <a:br>
              <a:rPr lang="en-US" dirty="0"/>
            </a:br>
            <a:r>
              <a:rPr lang="en-US" sz="1200" dirty="0">
                <a:solidFill>
                  <a:srgbClr val="ED6F09"/>
                </a:solidFill>
              </a:rPr>
              <a:t>Overflowing… Just Right</a:t>
            </a:r>
            <a:endParaRPr lang="en-US" sz="1200" dirty="0"/>
          </a:p>
        </p:txBody>
      </p:sp>
      <p:pic>
        <p:nvPicPr>
          <p:cNvPr id="3" name="Picture 2">
            <a:extLst>
              <a:ext uri="{FF2B5EF4-FFF2-40B4-BE49-F238E27FC236}">
                <a16:creationId xmlns:a16="http://schemas.microsoft.com/office/drawing/2014/main" id="{B1083355-100F-1749-9238-1BF1CC5FAAFF}"/>
              </a:ext>
            </a:extLst>
          </p:cNvPr>
          <p:cNvPicPr>
            <a:picLocks noChangeAspect="1"/>
          </p:cNvPicPr>
          <p:nvPr/>
        </p:nvPicPr>
        <p:blipFill>
          <a:blip r:embed="rId2"/>
          <a:stretch>
            <a:fillRect/>
          </a:stretch>
        </p:blipFill>
        <p:spPr>
          <a:xfrm>
            <a:off x="1372318" y="783170"/>
            <a:ext cx="6399364" cy="4160090"/>
          </a:xfrm>
          <a:prstGeom prst="rect">
            <a:avLst/>
          </a:prstGeom>
        </p:spPr>
      </p:pic>
    </p:spTree>
    <p:extLst>
      <p:ext uri="{BB962C8B-B14F-4D97-AF65-F5344CB8AC3E}">
        <p14:creationId xmlns:p14="http://schemas.microsoft.com/office/powerpoint/2010/main" val="3433116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D4DA-300F-5642-BBA1-A7F1B7E2E2D0}"/>
              </a:ext>
            </a:extLst>
          </p:cNvPr>
          <p:cNvSpPr>
            <a:spLocks noGrp="1"/>
          </p:cNvSpPr>
          <p:nvPr>
            <p:ph type="title"/>
          </p:nvPr>
        </p:nvSpPr>
        <p:spPr/>
        <p:txBody>
          <a:bodyPr/>
          <a:lstStyle/>
          <a:p>
            <a:r>
              <a:rPr lang="en-US" dirty="0" err="1"/>
              <a:t>Pokemans</a:t>
            </a:r>
            <a:r>
              <a:rPr lang="en-US" dirty="0"/>
              <a:t> Stack</a:t>
            </a:r>
            <a:br>
              <a:rPr lang="en-US" dirty="0"/>
            </a:br>
            <a:r>
              <a:rPr lang="en-US" sz="1200" dirty="0">
                <a:solidFill>
                  <a:srgbClr val="ED6F09"/>
                </a:solidFill>
              </a:rPr>
              <a:t>Overflowing… Just Right</a:t>
            </a:r>
            <a:endParaRPr lang="en-US" dirty="0"/>
          </a:p>
        </p:txBody>
      </p:sp>
      <p:sp>
        <p:nvSpPr>
          <p:cNvPr id="4" name="Rectangle 3">
            <a:extLst>
              <a:ext uri="{FF2B5EF4-FFF2-40B4-BE49-F238E27FC236}">
                <a16:creationId xmlns:a16="http://schemas.microsoft.com/office/drawing/2014/main" id="{77974977-07B4-2F4A-9F30-0AE2A527A638}"/>
              </a:ext>
            </a:extLst>
          </p:cNvPr>
          <p:cNvSpPr/>
          <p:nvPr/>
        </p:nvSpPr>
        <p:spPr>
          <a:xfrm>
            <a:off x="2970081" y="783170"/>
            <a:ext cx="3196963" cy="410508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27CD73-B2EF-2F4B-8301-DD3999EB298B}"/>
              </a:ext>
            </a:extLst>
          </p:cNvPr>
          <p:cNvSpPr/>
          <p:nvPr/>
        </p:nvSpPr>
        <p:spPr>
          <a:xfrm>
            <a:off x="2967320" y="967053"/>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fptr</a:t>
            </a:r>
            <a:endParaRPr lang="en-US" dirty="0">
              <a:solidFill>
                <a:schemeClr val="bg2"/>
              </a:solidFill>
            </a:endParaRPr>
          </a:p>
        </p:txBody>
      </p:sp>
      <p:sp>
        <p:nvSpPr>
          <p:cNvPr id="6" name="Rectangle 5">
            <a:extLst>
              <a:ext uri="{FF2B5EF4-FFF2-40B4-BE49-F238E27FC236}">
                <a16:creationId xmlns:a16="http://schemas.microsoft.com/office/drawing/2014/main" id="{0F3C1338-6639-7047-AE27-B4BE8DB6B8FF}"/>
              </a:ext>
            </a:extLst>
          </p:cNvPr>
          <p:cNvSpPr/>
          <p:nvPr/>
        </p:nvSpPr>
        <p:spPr>
          <a:xfrm>
            <a:off x="2967320" y="127256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EIP</a:t>
            </a:r>
          </a:p>
        </p:txBody>
      </p:sp>
      <p:sp>
        <p:nvSpPr>
          <p:cNvPr id="7" name="Rectangle 6">
            <a:extLst>
              <a:ext uri="{FF2B5EF4-FFF2-40B4-BE49-F238E27FC236}">
                <a16:creationId xmlns:a16="http://schemas.microsoft.com/office/drawing/2014/main" id="{1315F10E-BBC5-6749-8357-FAC28E754E0D}"/>
              </a:ext>
            </a:extLst>
          </p:cNvPr>
          <p:cNvSpPr/>
          <p:nvPr/>
        </p:nvSpPr>
        <p:spPr>
          <a:xfrm>
            <a:off x="2967320" y="1559403"/>
            <a:ext cx="3200400"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Saved EBP</a:t>
            </a:r>
          </a:p>
        </p:txBody>
      </p:sp>
      <p:sp>
        <p:nvSpPr>
          <p:cNvPr id="8" name="Rectangle 7">
            <a:extLst>
              <a:ext uri="{FF2B5EF4-FFF2-40B4-BE49-F238E27FC236}">
                <a16:creationId xmlns:a16="http://schemas.microsoft.com/office/drawing/2014/main" id="{9397E178-119C-2344-BA93-099E27A70FEF}"/>
              </a:ext>
            </a:extLst>
          </p:cNvPr>
          <p:cNvSpPr/>
          <p:nvPr/>
        </p:nvSpPr>
        <p:spPr>
          <a:xfrm>
            <a:off x="2966644" y="186115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pikachy</a:t>
            </a:r>
            <a:r>
              <a:rPr lang="en-US" dirty="0">
                <a:solidFill>
                  <a:schemeClr val="bg2"/>
                </a:solidFill>
              </a:rPr>
              <a:t> [ EF EB 75 FA ]</a:t>
            </a:r>
          </a:p>
        </p:txBody>
      </p:sp>
      <p:sp>
        <p:nvSpPr>
          <p:cNvPr id="9" name="Rectangle 8">
            <a:extLst>
              <a:ext uri="{FF2B5EF4-FFF2-40B4-BE49-F238E27FC236}">
                <a16:creationId xmlns:a16="http://schemas.microsoft.com/office/drawing/2014/main" id="{F2122D11-0571-D142-868D-F314297B8D2B}"/>
              </a:ext>
            </a:extLst>
          </p:cNvPr>
          <p:cNvSpPr/>
          <p:nvPr/>
        </p:nvSpPr>
        <p:spPr>
          <a:xfrm>
            <a:off x="2968366" y="2164938"/>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[1C-1F] [ 5F 5E 5D 5C ]</a:t>
            </a:r>
          </a:p>
        </p:txBody>
      </p:sp>
      <p:sp>
        <p:nvSpPr>
          <p:cNvPr id="10" name="Rectangle 9">
            <a:extLst>
              <a:ext uri="{FF2B5EF4-FFF2-40B4-BE49-F238E27FC236}">
                <a16:creationId xmlns:a16="http://schemas.microsoft.com/office/drawing/2014/main" id="{A7EF30EA-B285-4549-AFEA-C52D9F16B9E9}"/>
              </a:ext>
            </a:extLst>
          </p:cNvPr>
          <p:cNvSpPr/>
          <p:nvPr/>
        </p:nvSpPr>
        <p:spPr>
          <a:xfrm>
            <a:off x="2968365" y="246781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[18-1B] [ 5B 5A 59 58 ]</a:t>
            </a:r>
          </a:p>
        </p:txBody>
      </p:sp>
      <p:sp>
        <p:nvSpPr>
          <p:cNvPr id="11" name="Rectangle 10">
            <a:extLst>
              <a:ext uri="{FF2B5EF4-FFF2-40B4-BE49-F238E27FC236}">
                <a16:creationId xmlns:a16="http://schemas.microsoft.com/office/drawing/2014/main" id="{617041E5-53A3-A94F-A377-0B5BAEEA5041}"/>
              </a:ext>
            </a:extLst>
          </p:cNvPr>
          <p:cNvSpPr/>
          <p:nvPr/>
        </p:nvSpPr>
        <p:spPr>
          <a:xfrm>
            <a:off x="2968364" y="2771205"/>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[14-17] [ 57 56 55 54 ]</a:t>
            </a:r>
          </a:p>
        </p:txBody>
      </p:sp>
      <p:sp>
        <p:nvSpPr>
          <p:cNvPr id="12" name="Rectangle 11">
            <a:extLst>
              <a:ext uri="{FF2B5EF4-FFF2-40B4-BE49-F238E27FC236}">
                <a16:creationId xmlns:a16="http://schemas.microsoft.com/office/drawing/2014/main" id="{25C5DF3F-D8C9-0E4A-8546-427C767CCE39}"/>
              </a:ext>
            </a:extLst>
          </p:cNvPr>
          <p:cNvSpPr/>
          <p:nvPr/>
        </p:nvSpPr>
        <p:spPr>
          <a:xfrm>
            <a:off x="2968364" y="306885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[10-13] [ 53 52 51 50 ]</a:t>
            </a:r>
          </a:p>
        </p:txBody>
      </p:sp>
      <p:sp>
        <p:nvSpPr>
          <p:cNvPr id="13" name="Rectangle 12">
            <a:extLst>
              <a:ext uri="{FF2B5EF4-FFF2-40B4-BE49-F238E27FC236}">
                <a16:creationId xmlns:a16="http://schemas.microsoft.com/office/drawing/2014/main" id="{7D8622FA-0A2D-1E41-B762-3CEABEA0B828}"/>
              </a:ext>
            </a:extLst>
          </p:cNvPr>
          <p:cNvSpPr/>
          <p:nvPr/>
        </p:nvSpPr>
        <p:spPr>
          <a:xfrm>
            <a:off x="2973518" y="3364940"/>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[0C-0F] [ 4F 4E 4D 4C ]</a:t>
            </a:r>
          </a:p>
        </p:txBody>
      </p:sp>
      <p:sp>
        <p:nvSpPr>
          <p:cNvPr id="15" name="Rectangle 14">
            <a:extLst>
              <a:ext uri="{FF2B5EF4-FFF2-40B4-BE49-F238E27FC236}">
                <a16:creationId xmlns:a16="http://schemas.microsoft.com/office/drawing/2014/main" id="{E0220E8F-22A1-554B-9AE8-EA6F12CFD86C}"/>
              </a:ext>
            </a:extLst>
          </p:cNvPr>
          <p:cNvSpPr/>
          <p:nvPr/>
        </p:nvSpPr>
        <p:spPr>
          <a:xfrm>
            <a:off x="2973518" y="3667812"/>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[08-0B] [ 4B 4A 49 48 ]</a:t>
            </a:r>
          </a:p>
        </p:txBody>
      </p:sp>
      <p:sp>
        <p:nvSpPr>
          <p:cNvPr id="16" name="Rectangle 15">
            <a:extLst>
              <a:ext uri="{FF2B5EF4-FFF2-40B4-BE49-F238E27FC236}">
                <a16:creationId xmlns:a16="http://schemas.microsoft.com/office/drawing/2014/main" id="{0BE3F85A-9F4B-F546-AE8D-5B2219B42737}"/>
              </a:ext>
            </a:extLst>
          </p:cNvPr>
          <p:cNvSpPr/>
          <p:nvPr/>
        </p:nvSpPr>
        <p:spPr>
          <a:xfrm>
            <a:off x="2973518" y="3967104"/>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[04-07] [ 47 46 45 44 ]</a:t>
            </a:r>
          </a:p>
        </p:txBody>
      </p:sp>
      <p:sp>
        <p:nvSpPr>
          <p:cNvPr id="17" name="Rectangle 16">
            <a:extLst>
              <a:ext uri="{FF2B5EF4-FFF2-40B4-BE49-F238E27FC236}">
                <a16:creationId xmlns:a16="http://schemas.microsoft.com/office/drawing/2014/main" id="{72080B8B-87AE-404B-A119-A6397DE688DF}"/>
              </a:ext>
            </a:extLst>
          </p:cNvPr>
          <p:cNvSpPr/>
          <p:nvPr/>
        </p:nvSpPr>
        <p:spPr>
          <a:xfrm>
            <a:off x="2973518" y="4268856"/>
            <a:ext cx="3196963" cy="301752"/>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rPr>
              <a:t>buf</a:t>
            </a:r>
            <a:r>
              <a:rPr lang="en-US" dirty="0">
                <a:solidFill>
                  <a:schemeClr val="bg2"/>
                </a:solidFill>
              </a:rPr>
              <a:t>[00-03] [ 43 42 41 40]</a:t>
            </a:r>
          </a:p>
        </p:txBody>
      </p:sp>
      <p:sp>
        <p:nvSpPr>
          <p:cNvPr id="19" name="TextBox 18">
            <a:extLst>
              <a:ext uri="{FF2B5EF4-FFF2-40B4-BE49-F238E27FC236}">
                <a16:creationId xmlns:a16="http://schemas.microsoft.com/office/drawing/2014/main" id="{9809109E-ACC8-E844-95EB-5363D0E75FE9}"/>
              </a:ext>
            </a:extLst>
          </p:cNvPr>
          <p:cNvSpPr txBox="1"/>
          <p:nvPr/>
        </p:nvSpPr>
        <p:spPr>
          <a:xfrm>
            <a:off x="6263296" y="690446"/>
            <a:ext cx="2028181" cy="369332"/>
          </a:xfrm>
          <a:prstGeom prst="rect">
            <a:avLst/>
          </a:prstGeom>
          <a:noFill/>
        </p:spPr>
        <p:txBody>
          <a:bodyPr wrap="square" rtlCol="0">
            <a:spAutoFit/>
          </a:bodyPr>
          <a:lstStyle/>
          <a:p>
            <a:r>
              <a:rPr lang="en-US" dirty="0">
                <a:solidFill>
                  <a:srgbClr val="ED6F09"/>
                </a:solidFill>
              </a:rPr>
              <a:t>0xFFFFFFFF</a:t>
            </a:r>
          </a:p>
        </p:txBody>
      </p:sp>
      <p:sp>
        <p:nvSpPr>
          <p:cNvPr id="20" name="TextBox 19">
            <a:extLst>
              <a:ext uri="{FF2B5EF4-FFF2-40B4-BE49-F238E27FC236}">
                <a16:creationId xmlns:a16="http://schemas.microsoft.com/office/drawing/2014/main" id="{7857448F-3D72-5A4D-8F45-E0E9EB26537A}"/>
              </a:ext>
            </a:extLst>
          </p:cNvPr>
          <p:cNvSpPr txBox="1"/>
          <p:nvPr/>
        </p:nvSpPr>
        <p:spPr>
          <a:xfrm>
            <a:off x="6263295" y="4526071"/>
            <a:ext cx="2028181" cy="369332"/>
          </a:xfrm>
          <a:prstGeom prst="rect">
            <a:avLst/>
          </a:prstGeom>
          <a:noFill/>
        </p:spPr>
        <p:txBody>
          <a:bodyPr wrap="square" rtlCol="0">
            <a:spAutoFit/>
          </a:bodyPr>
          <a:lstStyle/>
          <a:p>
            <a:r>
              <a:rPr lang="en-US" dirty="0">
                <a:solidFill>
                  <a:srgbClr val="ED6F09"/>
                </a:solidFill>
              </a:rPr>
              <a:t>0x00000000</a:t>
            </a:r>
          </a:p>
        </p:txBody>
      </p:sp>
      <p:sp>
        <p:nvSpPr>
          <p:cNvPr id="21" name="TextBox 20">
            <a:extLst>
              <a:ext uri="{FF2B5EF4-FFF2-40B4-BE49-F238E27FC236}">
                <a16:creationId xmlns:a16="http://schemas.microsoft.com/office/drawing/2014/main" id="{17B1F129-45F1-E244-8988-8AE1623DDC5F}"/>
              </a:ext>
            </a:extLst>
          </p:cNvPr>
          <p:cNvSpPr txBox="1"/>
          <p:nvPr/>
        </p:nvSpPr>
        <p:spPr>
          <a:xfrm>
            <a:off x="1200398" y="899473"/>
            <a:ext cx="1670670" cy="369332"/>
          </a:xfrm>
          <a:prstGeom prst="rect">
            <a:avLst/>
          </a:prstGeom>
          <a:noFill/>
        </p:spPr>
        <p:txBody>
          <a:bodyPr wrap="square" rtlCol="0">
            <a:spAutoFit/>
          </a:bodyPr>
          <a:lstStyle/>
          <a:p>
            <a:pPr algn="r"/>
            <a:r>
              <a:rPr lang="en-US" dirty="0">
                <a:solidFill>
                  <a:srgbClr val="ED6F09"/>
                </a:solidFill>
              </a:rPr>
              <a:t>Fn Parameter(s)</a:t>
            </a:r>
          </a:p>
        </p:txBody>
      </p:sp>
      <p:sp>
        <p:nvSpPr>
          <p:cNvPr id="23" name="TextBox 22">
            <a:extLst>
              <a:ext uri="{FF2B5EF4-FFF2-40B4-BE49-F238E27FC236}">
                <a16:creationId xmlns:a16="http://schemas.microsoft.com/office/drawing/2014/main" id="{4A1D3A8E-5AB0-2E44-9611-E4A6253101ED}"/>
              </a:ext>
            </a:extLst>
          </p:cNvPr>
          <p:cNvSpPr txBox="1"/>
          <p:nvPr/>
        </p:nvSpPr>
        <p:spPr>
          <a:xfrm>
            <a:off x="996902" y="1369873"/>
            <a:ext cx="1874166" cy="369332"/>
          </a:xfrm>
          <a:prstGeom prst="rect">
            <a:avLst/>
          </a:prstGeom>
          <a:noFill/>
        </p:spPr>
        <p:txBody>
          <a:bodyPr wrap="square" rtlCol="0">
            <a:spAutoFit/>
          </a:bodyPr>
          <a:lstStyle/>
          <a:p>
            <a:pPr algn="r"/>
            <a:r>
              <a:rPr lang="en-US" dirty="0">
                <a:solidFill>
                  <a:srgbClr val="ED6F09"/>
                </a:solidFill>
              </a:rPr>
              <a:t>For Prior Frame</a:t>
            </a:r>
          </a:p>
        </p:txBody>
      </p:sp>
      <p:sp>
        <p:nvSpPr>
          <p:cNvPr id="24" name="TextBox 23">
            <a:extLst>
              <a:ext uri="{FF2B5EF4-FFF2-40B4-BE49-F238E27FC236}">
                <a16:creationId xmlns:a16="http://schemas.microsoft.com/office/drawing/2014/main" id="{B56C1FD4-2B02-E640-AA33-3A6815562AFB}"/>
              </a:ext>
            </a:extLst>
          </p:cNvPr>
          <p:cNvSpPr txBox="1"/>
          <p:nvPr/>
        </p:nvSpPr>
        <p:spPr>
          <a:xfrm>
            <a:off x="1098650" y="2950581"/>
            <a:ext cx="1670670" cy="369332"/>
          </a:xfrm>
          <a:prstGeom prst="rect">
            <a:avLst/>
          </a:prstGeom>
          <a:noFill/>
        </p:spPr>
        <p:txBody>
          <a:bodyPr wrap="square" rtlCol="0">
            <a:spAutoFit/>
          </a:bodyPr>
          <a:lstStyle/>
          <a:p>
            <a:pPr algn="r"/>
            <a:r>
              <a:rPr lang="en-US" dirty="0">
                <a:solidFill>
                  <a:srgbClr val="ED6F09"/>
                </a:solidFill>
              </a:rPr>
              <a:t>Local Variables</a:t>
            </a:r>
          </a:p>
        </p:txBody>
      </p:sp>
    </p:spTree>
    <p:extLst>
      <p:ext uri="{BB962C8B-B14F-4D97-AF65-F5344CB8AC3E}">
        <p14:creationId xmlns:p14="http://schemas.microsoft.com/office/powerpoint/2010/main" val="3760306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48A4-B771-1F43-825B-44034802A128}"/>
              </a:ext>
            </a:extLst>
          </p:cNvPr>
          <p:cNvSpPr>
            <a:spLocks noGrp="1"/>
          </p:cNvSpPr>
          <p:nvPr>
            <p:ph type="title"/>
          </p:nvPr>
        </p:nvSpPr>
        <p:spPr/>
        <p:txBody>
          <a:bodyPr/>
          <a:lstStyle/>
          <a:p>
            <a:r>
              <a:rPr lang="en-US" dirty="0"/>
              <a:t>Vulnerable Functions</a:t>
            </a:r>
          </a:p>
        </p:txBody>
      </p:sp>
      <p:pic>
        <p:nvPicPr>
          <p:cNvPr id="4" name="Picture 3">
            <a:extLst>
              <a:ext uri="{FF2B5EF4-FFF2-40B4-BE49-F238E27FC236}">
                <a16:creationId xmlns:a16="http://schemas.microsoft.com/office/drawing/2014/main" id="{F3D7B8E5-EE6C-2F48-9FE9-FE166917BFBC}"/>
              </a:ext>
            </a:extLst>
          </p:cNvPr>
          <p:cNvPicPr>
            <a:picLocks/>
          </p:cNvPicPr>
          <p:nvPr/>
        </p:nvPicPr>
        <p:blipFill>
          <a:blip r:embed="rId2"/>
          <a:stretch>
            <a:fillRect/>
          </a:stretch>
        </p:blipFill>
        <p:spPr>
          <a:xfrm>
            <a:off x="457200" y="1117457"/>
            <a:ext cx="2514600" cy="3353237"/>
          </a:xfrm>
          <a:prstGeom prst="rect">
            <a:avLst/>
          </a:prstGeom>
        </p:spPr>
      </p:pic>
      <p:pic>
        <p:nvPicPr>
          <p:cNvPr id="6" name="Picture 5">
            <a:extLst>
              <a:ext uri="{FF2B5EF4-FFF2-40B4-BE49-F238E27FC236}">
                <a16:creationId xmlns:a16="http://schemas.microsoft.com/office/drawing/2014/main" id="{29CA97C7-EB7F-D843-9A3E-7117F09CB654}"/>
              </a:ext>
            </a:extLst>
          </p:cNvPr>
          <p:cNvPicPr>
            <a:picLocks/>
          </p:cNvPicPr>
          <p:nvPr/>
        </p:nvPicPr>
        <p:blipFill>
          <a:blip r:embed="rId3"/>
          <a:stretch>
            <a:fillRect/>
          </a:stretch>
        </p:blipFill>
        <p:spPr>
          <a:xfrm>
            <a:off x="6172200" y="1117457"/>
            <a:ext cx="2514600" cy="3353238"/>
          </a:xfrm>
          <a:prstGeom prst="rect">
            <a:avLst/>
          </a:prstGeom>
        </p:spPr>
      </p:pic>
      <p:pic>
        <p:nvPicPr>
          <p:cNvPr id="7" name="Picture 6">
            <a:extLst>
              <a:ext uri="{FF2B5EF4-FFF2-40B4-BE49-F238E27FC236}">
                <a16:creationId xmlns:a16="http://schemas.microsoft.com/office/drawing/2014/main" id="{5CB003A2-5AB7-024D-AB8F-1475222E382E}"/>
              </a:ext>
            </a:extLst>
          </p:cNvPr>
          <p:cNvPicPr>
            <a:picLocks/>
          </p:cNvPicPr>
          <p:nvPr/>
        </p:nvPicPr>
        <p:blipFill>
          <a:blip r:embed="rId4"/>
          <a:stretch>
            <a:fillRect/>
          </a:stretch>
        </p:blipFill>
        <p:spPr>
          <a:xfrm>
            <a:off x="3314700" y="1117457"/>
            <a:ext cx="2514600" cy="3355848"/>
          </a:xfrm>
          <a:prstGeom prst="rect">
            <a:avLst/>
          </a:prstGeom>
        </p:spPr>
      </p:pic>
    </p:spTree>
    <p:extLst>
      <p:ext uri="{BB962C8B-B14F-4D97-AF65-F5344CB8AC3E}">
        <p14:creationId xmlns:p14="http://schemas.microsoft.com/office/powerpoint/2010/main" val="364428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6A14-D448-AC4C-8873-3F76EAA21DD9}"/>
              </a:ext>
            </a:extLst>
          </p:cNvPr>
          <p:cNvSpPr>
            <a:spLocks noGrp="1"/>
          </p:cNvSpPr>
          <p:nvPr>
            <p:ph type="title"/>
          </p:nvPr>
        </p:nvSpPr>
        <p:spPr/>
        <p:txBody>
          <a:bodyPr/>
          <a:lstStyle/>
          <a:p>
            <a:r>
              <a:rPr lang="en-US" dirty="0"/>
              <a:t>Complete Exploit</a:t>
            </a:r>
          </a:p>
        </p:txBody>
      </p:sp>
      <p:pic>
        <p:nvPicPr>
          <p:cNvPr id="3" name="Picture 2">
            <a:extLst>
              <a:ext uri="{FF2B5EF4-FFF2-40B4-BE49-F238E27FC236}">
                <a16:creationId xmlns:a16="http://schemas.microsoft.com/office/drawing/2014/main" id="{EB8186E2-A254-1046-AEE6-8F3FB8F32D9A}"/>
              </a:ext>
            </a:extLst>
          </p:cNvPr>
          <p:cNvPicPr>
            <a:picLocks noChangeAspect="1"/>
          </p:cNvPicPr>
          <p:nvPr/>
        </p:nvPicPr>
        <p:blipFill>
          <a:blip r:embed="rId2"/>
          <a:stretch>
            <a:fillRect/>
          </a:stretch>
        </p:blipFill>
        <p:spPr>
          <a:xfrm>
            <a:off x="1626261" y="783170"/>
            <a:ext cx="5891478" cy="4215092"/>
          </a:xfrm>
          <a:prstGeom prst="rect">
            <a:avLst/>
          </a:prstGeom>
        </p:spPr>
      </p:pic>
    </p:spTree>
    <p:extLst>
      <p:ext uri="{BB962C8B-B14F-4D97-AF65-F5344CB8AC3E}">
        <p14:creationId xmlns:p14="http://schemas.microsoft.com/office/powerpoint/2010/main" val="1798221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88B5-430A-1246-A2A9-7FC183B5C509}"/>
              </a:ext>
            </a:extLst>
          </p:cNvPr>
          <p:cNvSpPr>
            <a:spLocks noGrp="1"/>
          </p:cNvSpPr>
          <p:nvPr>
            <p:ph type="title"/>
          </p:nvPr>
        </p:nvSpPr>
        <p:spPr/>
        <p:txBody>
          <a:bodyPr/>
          <a:lstStyle/>
          <a:p>
            <a:r>
              <a:rPr lang="en-US" dirty="0"/>
              <a:t>Beginner-friendly CTFs</a:t>
            </a:r>
          </a:p>
        </p:txBody>
      </p:sp>
      <p:sp>
        <p:nvSpPr>
          <p:cNvPr id="3" name="Content Placeholder 2">
            <a:extLst>
              <a:ext uri="{FF2B5EF4-FFF2-40B4-BE49-F238E27FC236}">
                <a16:creationId xmlns:a16="http://schemas.microsoft.com/office/drawing/2014/main" id="{F391FED0-3109-5448-BCC9-3714E27E5745}"/>
              </a:ext>
            </a:extLst>
          </p:cNvPr>
          <p:cNvSpPr>
            <a:spLocks noGrp="1"/>
          </p:cNvSpPr>
          <p:nvPr>
            <p:ph sz="quarter" idx="10"/>
          </p:nvPr>
        </p:nvSpPr>
        <p:spPr>
          <a:xfrm>
            <a:off x="1883864" y="783170"/>
            <a:ext cx="5376272" cy="3353217"/>
          </a:xfrm>
        </p:spPr>
        <p:txBody>
          <a:bodyPr>
            <a:normAutofit/>
          </a:bodyPr>
          <a:lstStyle/>
          <a:p>
            <a:r>
              <a:rPr lang="en-US" dirty="0"/>
              <a:t>CSAW</a:t>
            </a:r>
          </a:p>
          <a:p>
            <a:pPr lvl="1"/>
            <a:r>
              <a:rPr lang="en-US" dirty="0">
                <a:hlinkClick r:id="rId2"/>
              </a:rPr>
              <a:t>https://365.csaw.io/</a:t>
            </a:r>
            <a:endParaRPr lang="en-US" dirty="0"/>
          </a:p>
          <a:p>
            <a:r>
              <a:rPr lang="en-US" dirty="0" err="1"/>
              <a:t>PicoCTF</a:t>
            </a:r>
            <a:endParaRPr lang="en-US" dirty="0"/>
          </a:p>
          <a:p>
            <a:pPr lvl="1"/>
            <a:r>
              <a:rPr lang="en-US" dirty="0">
                <a:hlinkClick r:id="rId3"/>
              </a:rPr>
              <a:t>https://picoctf.com/</a:t>
            </a:r>
            <a:endParaRPr lang="en-US" dirty="0"/>
          </a:p>
          <a:p>
            <a:r>
              <a:rPr lang="en-US" dirty="0" err="1"/>
              <a:t>Microcorruption</a:t>
            </a:r>
            <a:r>
              <a:rPr lang="en-US" dirty="0"/>
              <a:t> (embedded)</a:t>
            </a:r>
          </a:p>
          <a:p>
            <a:pPr lvl="1"/>
            <a:r>
              <a:rPr lang="en-US" dirty="0">
                <a:hlinkClick r:id="rId4"/>
              </a:rPr>
              <a:t>https://microcorruption.com/</a:t>
            </a:r>
            <a:endParaRPr lang="en-US" dirty="0"/>
          </a:p>
          <a:p>
            <a:r>
              <a:rPr lang="en-US" dirty="0"/>
              <a:t>Google CTF</a:t>
            </a:r>
          </a:p>
          <a:p>
            <a:pPr lvl="1"/>
            <a:r>
              <a:rPr lang="en-US" dirty="0">
                <a:hlinkClick r:id="rId5"/>
              </a:rPr>
              <a:t>https://capturetheflag.withgoogle.com</a:t>
            </a:r>
            <a:r>
              <a:rPr lang="en-US" dirty="0"/>
              <a:t>/</a:t>
            </a:r>
          </a:p>
        </p:txBody>
      </p:sp>
    </p:spTree>
    <p:extLst>
      <p:ext uri="{BB962C8B-B14F-4D97-AF65-F5344CB8AC3E}">
        <p14:creationId xmlns:p14="http://schemas.microsoft.com/office/powerpoint/2010/main" val="1079024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18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DC29-C554-9148-9C35-4A58647F6C85}"/>
              </a:ext>
            </a:extLst>
          </p:cNvPr>
          <p:cNvSpPr>
            <a:spLocks noGrp="1"/>
          </p:cNvSpPr>
          <p:nvPr>
            <p:ph type="title"/>
          </p:nvPr>
        </p:nvSpPr>
        <p:spPr/>
        <p:txBody>
          <a:bodyPr/>
          <a:lstStyle/>
          <a:p>
            <a:r>
              <a:rPr lang="en-US" dirty="0"/>
              <a:t>CTF Alternatives</a:t>
            </a:r>
          </a:p>
        </p:txBody>
      </p:sp>
      <p:sp>
        <p:nvSpPr>
          <p:cNvPr id="3" name="Content Placeholder 2">
            <a:extLst>
              <a:ext uri="{FF2B5EF4-FFF2-40B4-BE49-F238E27FC236}">
                <a16:creationId xmlns:a16="http://schemas.microsoft.com/office/drawing/2014/main" id="{699A37EA-B6F8-A54C-956D-FE2E4165C514}"/>
              </a:ext>
            </a:extLst>
          </p:cNvPr>
          <p:cNvSpPr>
            <a:spLocks noGrp="1"/>
          </p:cNvSpPr>
          <p:nvPr>
            <p:ph sz="quarter" idx="10"/>
          </p:nvPr>
        </p:nvSpPr>
        <p:spPr>
          <a:xfrm>
            <a:off x="1749541" y="783170"/>
            <a:ext cx="5644918" cy="3890441"/>
          </a:xfrm>
        </p:spPr>
        <p:txBody>
          <a:bodyPr>
            <a:normAutofit fontScale="92500" lnSpcReduction="10000"/>
          </a:bodyPr>
          <a:lstStyle/>
          <a:p>
            <a:r>
              <a:rPr lang="en-US" dirty="0"/>
              <a:t>Hack This Site</a:t>
            </a:r>
          </a:p>
          <a:p>
            <a:pPr lvl="1"/>
            <a:r>
              <a:rPr lang="en-US" dirty="0"/>
              <a:t>https://</a:t>
            </a:r>
            <a:r>
              <a:rPr lang="en-US" dirty="0" err="1"/>
              <a:t>www.hackthissite.org</a:t>
            </a:r>
            <a:r>
              <a:rPr lang="en-US" dirty="0"/>
              <a:t>/</a:t>
            </a:r>
          </a:p>
          <a:p>
            <a:r>
              <a:rPr lang="en-US" dirty="0"/>
              <a:t>W3Challs (</a:t>
            </a:r>
            <a:r>
              <a:rPr lang="en-US" dirty="0" err="1"/>
              <a:t>pentesting</a:t>
            </a:r>
            <a:r>
              <a:rPr lang="en-US" dirty="0"/>
              <a:t>)</a:t>
            </a:r>
          </a:p>
          <a:p>
            <a:pPr lvl="1"/>
            <a:r>
              <a:rPr lang="en-US" dirty="0">
                <a:hlinkClick r:id="rId3"/>
              </a:rPr>
              <a:t>http://w3challs.com/</a:t>
            </a:r>
            <a:endParaRPr lang="en-US" dirty="0"/>
          </a:p>
          <a:p>
            <a:r>
              <a:rPr lang="en-US" dirty="0" err="1"/>
              <a:t>Mobisec</a:t>
            </a:r>
            <a:r>
              <a:rPr lang="en-US" dirty="0"/>
              <a:t> (mobile)</a:t>
            </a:r>
          </a:p>
          <a:p>
            <a:pPr lvl="1"/>
            <a:r>
              <a:rPr lang="en-US" dirty="0">
                <a:hlinkClick r:id="rId4"/>
              </a:rPr>
              <a:t>https://mobisec.reyammer.io/</a:t>
            </a:r>
            <a:endParaRPr lang="en-US" dirty="0"/>
          </a:p>
          <a:p>
            <a:r>
              <a:rPr lang="en-US" dirty="0"/>
              <a:t>RingZer0 Team (binary)</a:t>
            </a:r>
          </a:p>
          <a:p>
            <a:pPr lvl="1"/>
            <a:r>
              <a:rPr lang="en-US" dirty="0">
                <a:hlinkClick r:id="rId5"/>
              </a:rPr>
              <a:t>https://ringzer0ctf.com/challenges</a:t>
            </a:r>
            <a:endParaRPr lang="en-US" dirty="0"/>
          </a:p>
          <a:p>
            <a:r>
              <a:rPr lang="en-US" dirty="0" err="1"/>
              <a:t>PwnAdventure</a:t>
            </a:r>
            <a:r>
              <a:rPr lang="en-US" dirty="0"/>
              <a:t>(|Z) (game emulation)</a:t>
            </a:r>
          </a:p>
          <a:p>
            <a:pPr lvl="1"/>
            <a:r>
              <a:rPr lang="en-US" dirty="0">
                <a:hlinkClick r:id="rId6"/>
              </a:rPr>
              <a:t>http://sourcery.pwnadventure.com/</a:t>
            </a:r>
            <a:endParaRPr lang="en-US" dirty="0"/>
          </a:p>
          <a:p>
            <a:pPr lvl="1"/>
            <a:r>
              <a:rPr lang="en-US" dirty="0">
                <a:hlinkClick r:id="rId7"/>
              </a:rPr>
              <a:t>https://github.com/Vector35/PwnAdventureZ</a:t>
            </a:r>
            <a:endParaRPr lang="en-US" dirty="0"/>
          </a:p>
          <a:p>
            <a:endParaRPr lang="en-US" dirty="0"/>
          </a:p>
          <a:p>
            <a:endParaRPr lang="en-US" dirty="0"/>
          </a:p>
        </p:txBody>
      </p:sp>
    </p:spTree>
    <p:extLst>
      <p:ext uri="{BB962C8B-B14F-4D97-AF65-F5344CB8AC3E}">
        <p14:creationId xmlns:p14="http://schemas.microsoft.com/office/powerpoint/2010/main" val="313426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9CC6-FE04-FB4D-8EE1-AB653B4BB8B9}"/>
              </a:ext>
            </a:extLst>
          </p:cNvPr>
          <p:cNvSpPr>
            <a:spLocks noGrp="1"/>
          </p:cNvSpPr>
          <p:nvPr>
            <p:ph type="ctrTitle"/>
          </p:nvPr>
        </p:nvSpPr>
        <p:spPr/>
        <p:txBody>
          <a:bodyPr/>
          <a:lstStyle/>
          <a:p>
            <a:r>
              <a:rPr lang="en-US" dirty="0"/>
              <a:t>CTF Tools</a:t>
            </a:r>
          </a:p>
        </p:txBody>
      </p:sp>
    </p:spTree>
    <p:extLst>
      <p:ext uri="{BB962C8B-B14F-4D97-AF65-F5344CB8AC3E}">
        <p14:creationId xmlns:p14="http://schemas.microsoft.com/office/powerpoint/2010/main" val="351033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1D4349-790F-854B-BC05-757B7E89854E}"/>
              </a:ext>
            </a:extLst>
          </p:cNvPr>
          <p:cNvPicPr>
            <a:picLocks noChangeAspect="1"/>
          </p:cNvPicPr>
          <p:nvPr/>
        </p:nvPicPr>
        <p:blipFill>
          <a:blip r:embed="rId3"/>
          <a:stretch>
            <a:fillRect/>
          </a:stretch>
        </p:blipFill>
        <p:spPr>
          <a:xfrm>
            <a:off x="1092819" y="96255"/>
            <a:ext cx="6958363" cy="4950991"/>
          </a:xfrm>
          <a:prstGeom prst="rect">
            <a:avLst/>
          </a:prstGeom>
        </p:spPr>
      </p:pic>
    </p:spTree>
    <p:extLst>
      <p:ext uri="{BB962C8B-B14F-4D97-AF65-F5344CB8AC3E}">
        <p14:creationId xmlns:p14="http://schemas.microsoft.com/office/powerpoint/2010/main" val="856338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8D51-B134-754E-A7FF-E87F8179A0B3}"/>
              </a:ext>
            </a:extLst>
          </p:cNvPr>
          <p:cNvSpPr>
            <a:spLocks noGrp="1"/>
          </p:cNvSpPr>
          <p:nvPr>
            <p:ph type="title"/>
          </p:nvPr>
        </p:nvSpPr>
        <p:spPr/>
        <p:txBody>
          <a:bodyPr/>
          <a:lstStyle/>
          <a:p>
            <a:r>
              <a:rPr lang="en-US" dirty="0"/>
              <a:t>Todays Tools</a:t>
            </a:r>
          </a:p>
        </p:txBody>
      </p:sp>
      <p:pic>
        <p:nvPicPr>
          <p:cNvPr id="3" name="Picture 2">
            <a:extLst>
              <a:ext uri="{FF2B5EF4-FFF2-40B4-BE49-F238E27FC236}">
                <a16:creationId xmlns:a16="http://schemas.microsoft.com/office/drawing/2014/main" id="{73474ED4-7286-D243-B32F-650BD61C7A1B}"/>
              </a:ext>
            </a:extLst>
          </p:cNvPr>
          <p:cNvPicPr>
            <a:picLocks noChangeAspect="1"/>
          </p:cNvPicPr>
          <p:nvPr/>
        </p:nvPicPr>
        <p:blipFill>
          <a:blip r:embed="rId3"/>
          <a:stretch>
            <a:fillRect/>
          </a:stretch>
        </p:blipFill>
        <p:spPr>
          <a:xfrm>
            <a:off x="5636784" y="1348239"/>
            <a:ext cx="1951975" cy="2596316"/>
          </a:xfrm>
          <a:prstGeom prst="rect">
            <a:avLst/>
          </a:prstGeom>
        </p:spPr>
      </p:pic>
      <p:pic>
        <p:nvPicPr>
          <p:cNvPr id="5" name="Picture 4">
            <a:extLst>
              <a:ext uri="{FF2B5EF4-FFF2-40B4-BE49-F238E27FC236}">
                <a16:creationId xmlns:a16="http://schemas.microsoft.com/office/drawing/2014/main" id="{07663DB6-21E6-D442-B8FF-986387B730F0}"/>
              </a:ext>
            </a:extLst>
          </p:cNvPr>
          <p:cNvPicPr>
            <a:picLocks noChangeAspect="1"/>
          </p:cNvPicPr>
          <p:nvPr/>
        </p:nvPicPr>
        <p:blipFill>
          <a:blip r:embed="rId4"/>
          <a:stretch>
            <a:fillRect/>
          </a:stretch>
        </p:blipFill>
        <p:spPr>
          <a:xfrm>
            <a:off x="1491555" y="1301518"/>
            <a:ext cx="2997200" cy="635000"/>
          </a:xfrm>
          <a:prstGeom prst="rect">
            <a:avLst/>
          </a:prstGeom>
        </p:spPr>
      </p:pic>
      <p:pic>
        <p:nvPicPr>
          <p:cNvPr id="6" name="Picture 5">
            <a:extLst>
              <a:ext uri="{FF2B5EF4-FFF2-40B4-BE49-F238E27FC236}">
                <a16:creationId xmlns:a16="http://schemas.microsoft.com/office/drawing/2014/main" id="{824A3B47-F071-804B-BFB2-7EB9D9640BCD}"/>
              </a:ext>
            </a:extLst>
          </p:cNvPr>
          <p:cNvPicPr>
            <a:picLocks noChangeAspect="1"/>
          </p:cNvPicPr>
          <p:nvPr/>
        </p:nvPicPr>
        <p:blipFill>
          <a:blip r:embed="rId5"/>
          <a:stretch>
            <a:fillRect/>
          </a:stretch>
        </p:blipFill>
        <p:spPr>
          <a:xfrm>
            <a:off x="1193800" y="2889250"/>
            <a:ext cx="3759200" cy="1612900"/>
          </a:xfrm>
          <a:prstGeom prst="rect">
            <a:avLst/>
          </a:prstGeom>
        </p:spPr>
      </p:pic>
    </p:spTree>
    <p:extLst>
      <p:ext uri="{BB962C8B-B14F-4D97-AF65-F5344CB8AC3E}">
        <p14:creationId xmlns:p14="http://schemas.microsoft.com/office/powerpoint/2010/main" val="2793478276"/>
      </p:ext>
    </p:extLst>
  </p:cSld>
  <p:clrMapOvr>
    <a:masterClrMapping/>
  </p:clrMapOvr>
</p:sld>
</file>

<file path=ppt/theme/theme1.xml><?xml version="1.0" encoding="utf-8"?>
<a:theme xmlns:a="http://schemas.openxmlformats.org/drawingml/2006/main" name="Talos_deck_template">
  <a:themeElements>
    <a:clrScheme name="Custom 1">
      <a:dk1>
        <a:srgbClr val="E6E7E8"/>
      </a:dk1>
      <a:lt1>
        <a:srgbClr val="D1D3D4"/>
      </a:lt1>
      <a:dk2>
        <a:srgbClr val="19191B"/>
      </a:dk2>
      <a:lt2>
        <a:srgbClr val="19191B"/>
      </a:lt2>
      <a:accent1>
        <a:srgbClr val="0077D4"/>
      </a:accent1>
      <a:accent2>
        <a:srgbClr val="0167A3"/>
      </a:accent2>
      <a:accent3>
        <a:srgbClr val="ED6F09"/>
      </a:accent3>
      <a:accent4>
        <a:srgbClr val="F19615"/>
      </a:accent4>
      <a:accent5>
        <a:srgbClr val="EFAB22"/>
      </a:accent5>
      <a:accent6>
        <a:srgbClr val="365E7A"/>
      </a:accent6>
      <a:hlink>
        <a:srgbClr val="ED6F09"/>
      </a:hlink>
      <a:folHlink>
        <a:srgbClr val="0167A3"/>
      </a:folHlink>
    </a:clrScheme>
    <a:fontScheme name="Office 2">
      <a:majorFont>
        <a:latin typeface="Exo 2"/>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Exo 2"/>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Talos_dark.thmx</Template>
  <TotalTime>86927</TotalTime>
  <Words>1862</Words>
  <Application>Microsoft Macintosh PowerPoint</Application>
  <PresentationFormat>On-screen Show (16:9)</PresentationFormat>
  <Paragraphs>236</Paragraphs>
  <Slides>50</Slides>
  <Notes>21</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ＭＳ Ｐゴシック</vt:lpstr>
      <vt:lpstr>Arial</vt:lpstr>
      <vt:lpstr>Calibri</vt:lpstr>
      <vt:lpstr>Exo 2</vt:lpstr>
      <vt:lpstr>Exo 2 Light</vt:lpstr>
      <vt:lpstr>Exo 2 Thin</vt:lpstr>
      <vt:lpstr>Talos_deck_template</vt:lpstr>
      <vt:lpstr>CTF Beginner’s Guide Spenser Reinhardt – Talos Intelligence</vt:lpstr>
      <vt:lpstr>Who Am I?</vt:lpstr>
      <vt:lpstr>What is CTF?</vt:lpstr>
      <vt:lpstr>Types of CTFs</vt:lpstr>
      <vt:lpstr>Beginner-friendly CTFs</vt:lpstr>
      <vt:lpstr>CTF Alternatives</vt:lpstr>
      <vt:lpstr>CTF Tools</vt:lpstr>
      <vt:lpstr>PowerPoint Presentation</vt:lpstr>
      <vt:lpstr>Todays Tools</vt:lpstr>
      <vt:lpstr>Source Code Analysis</vt:lpstr>
      <vt:lpstr>main(int argc, char **argv)</vt:lpstr>
      <vt:lpstr>main(int argc, char **argv)</vt:lpstr>
      <vt:lpstr>readInput(int sock)</vt:lpstr>
      <vt:lpstr>readInput(int sock)</vt:lpstr>
      <vt:lpstr>pokemans(FILE* f)</vt:lpstr>
      <vt:lpstr>checksec(FILE* f)</vt:lpstr>
      <vt:lpstr>Binary Analysis</vt:lpstr>
      <vt:lpstr>.start Binary Ninja</vt:lpstr>
      <vt:lpstr>.start IDA Pro</vt:lpstr>
      <vt:lpstr>main(int argc, char **argv) Binary Ninja</vt:lpstr>
      <vt:lpstr>main(int argc, char **argv) Binary Ninja</vt:lpstr>
      <vt:lpstr>main(int argc, char **argv) Binary Ninja</vt:lpstr>
      <vt:lpstr>main(int argc, char **argv) IDA Pro</vt:lpstr>
      <vt:lpstr>main(int argc, char **argv) IDA Pro</vt:lpstr>
      <vt:lpstr>main(int argc, char **argv) IDA Pro</vt:lpstr>
      <vt:lpstr>readInput(int sock) Binary Ninja</vt:lpstr>
      <vt:lpstr>readInput(int sock) Binary Ninja</vt:lpstr>
      <vt:lpstr>readInput(int sock) Binary Ninja</vt:lpstr>
      <vt:lpstr>readInput(int sock) IDA Pro</vt:lpstr>
      <vt:lpstr>readInput(int sock) IDA Pro</vt:lpstr>
      <vt:lpstr>readInput(int sock) IDA Pro</vt:lpstr>
      <vt:lpstr>pokemans(FILE* f) Binary Ninja</vt:lpstr>
      <vt:lpstr>pokemans(FILE* f) Binary Ninja</vt:lpstr>
      <vt:lpstr>pokemans(FILE* f) IDA Pro</vt:lpstr>
      <vt:lpstr>pokemans(FILE* f) IDA Pro</vt:lpstr>
      <vt:lpstr>checksec(FILE* f) Binary Ninja</vt:lpstr>
      <vt:lpstr>checksec(FILE* f) IDA Pro</vt:lpstr>
      <vt:lpstr>Exploitation</vt:lpstr>
      <vt:lpstr>Getting the Flag</vt:lpstr>
      <vt:lpstr>Stack Frames</vt:lpstr>
      <vt:lpstr>Pokemans Stack Initial Layout</vt:lpstr>
      <vt:lpstr>Exploit.py Answering the Question</vt:lpstr>
      <vt:lpstr>Pokemans Stack Answering the Question</vt:lpstr>
      <vt:lpstr>Exploit.py Sending 40 Bytes!</vt:lpstr>
      <vt:lpstr>Pokemans Stack Sending 40 Bytes!</vt:lpstr>
      <vt:lpstr>Exploit.py Overflowing… Just Right</vt:lpstr>
      <vt:lpstr>Pokemans Stack Overflowing… Just Right</vt:lpstr>
      <vt:lpstr>Vulnerable Functions</vt:lpstr>
      <vt:lpstr>Complete Exploit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dc:creator>
  <cp:lastModifiedBy>Spenser Reinhardt (spereinh)</cp:lastModifiedBy>
  <cp:revision>515</cp:revision>
  <dcterms:created xsi:type="dcterms:W3CDTF">2015-06-11T14:30:48Z</dcterms:created>
  <dcterms:modified xsi:type="dcterms:W3CDTF">2019-04-10T22:10:47Z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martinle</vt:lpwstr>
  </property>
  <property fmtid="{D5CDD505-2E9C-101B-9397-08002B2CF9AE}" pid="3" name="Offisync_UniqueId">
    <vt:lpwstr>1761631</vt:lpwstr>
  </property>
  <property fmtid="{D5CDD505-2E9C-101B-9397-08002B2CF9AE}" pid="4" name="Jive_VersionGuid">
    <vt:lpwstr>01ed2497-c940-4771-8864-af108894e122</vt:lpwstr>
  </property>
  <property fmtid="{D5CDD505-2E9C-101B-9397-08002B2CF9AE}" pid="5" name="Offisync_UpdateToken">
    <vt:lpwstr>8</vt:lpwstr>
  </property>
  <property fmtid="{D5CDD505-2E9C-101B-9397-08002B2CF9AE}" pid="6" name="Offisync_ProviderInitializationData">
    <vt:lpwstr>https://cisco.jiveon.com</vt:lpwstr>
  </property>
  <property fmtid="{D5CDD505-2E9C-101B-9397-08002B2CF9AE}" pid="7" name="Offisync_ServerID">
    <vt:lpwstr>07841bbc-cd3c-4a76-827f-75a2226890f4</vt:lpwstr>
  </property>
</Properties>
</file>